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4"/>
  </p:notesMasterIdLst>
  <p:handoutMasterIdLst>
    <p:handoutMasterId r:id="rId25"/>
  </p:handoutMasterIdLst>
  <p:sldIdLst>
    <p:sldId id="1283" r:id="rId6"/>
    <p:sldId id="548" r:id="rId7"/>
    <p:sldId id="1207" r:id="rId8"/>
    <p:sldId id="1208" r:id="rId9"/>
    <p:sldId id="552" r:id="rId10"/>
    <p:sldId id="303" r:id="rId11"/>
    <p:sldId id="1267" r:id="rId12"/>
    <p:sldId id="1036" r:id="rId13"/>
    <p:sldId id="558" r:id="rId14"/>
    <p:sldId id="560" r:id="rId15"/>
    <p:sldId id="569" r:id="rId16"/>
    <p:sldId id="823" r:id="rId17"/>
    <p:sldId id="1268" r:id="rId18"/>
    <p:sldId id="564" r:id="rId19"/>
    <p:sldId id="565" r:id="rId20"/>
    <p:sldId id="1264" r:id="rId21"/>
    <p:sldId id="1265" r:id="rId22"/>
    <p:sldId id="1284" r:id="rId23"/>
  </p:sldIdLst>
  <p:sldSz cx="9144000" cy="6858000" type="screen4x3"/>
  <p:notesSz cx="7010400" cy="9296400"/>
  <p:defaultTextStyle>
    <a:defPPr>
      <a:defRPr lang="en-US"/>
    </a:defPPr>
    <a:lvl1pPr marL="0" algn="l" defTabSz="456791" rtl="0" eaLnBrk="1" latinLnBrk="0" hangingPunct="1">
      <a:defRPr sz="18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SON, JORDAN L Capt USAF AFPC AFPC/DPFFP" initials="SJLCUAA" lastIdx="10" clrIdx="0">
    <p:extLst>
      <p:ext uri="{19B8F6BF-5375-455C-9EA6-DF929625EA0E}">
        <p15:presenceInfo xmlns:p15="http://schemas.microsoft.com/office/powerpoint/2012/main" userId="S-1-5-21-1271409858-1095883707-2794662393-41631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46"/>
    <a:srgbClr val="339900"/>
    <a:srgbClr val="489E3F"/>
    <a:srgbClr val="00CD00"/>
    <a:srgbClr val="DBEEF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612" autoAdjust="0"/>
    <p:restoredTop sz="55829" autoAdjust="0"/>
  </p:normalViewPr>
  <p:slideViewPr>
    <p:cSldViewPr snapToGrid="0" snapToObjects="1">
      <p:cViewPr varScale="1">
        <p:scale>
          <a:sx n="40" d="100"/>
          <a:sy n="40" d="100"/>
        </p:scale>
        <p:origin x="840" y="30"/>
      </p:cViewPr>
      <p:guideLst>
        <p:guide orient="horz" pos="2160"/>
        <p:guide pos="2880"/>
      </p:guideLst>
    </p:cSldViewPr>
  </p:slideViewPr>
  <p:outlineViewPr>
    <p:cViewPr>
      <p:scale>
        <a:sx n="33" d="100"/>
        <a:sy n="33" d="100"/>
      </p:scale>
      <p:origin x="0" y="14832"/>
    </p:cViewPr>
  </p:outlineViewPr>
  <p:notesTextViewPr>
    <p:cViewPr>
      <p:scale>
        <a:sx n="100" d="100"/>
        <a:sy n="100" d="100"/>
      </p:scale>
      <p:origin x="0" y="0"/>
    </p:cViewPr>
  </p:notesTextViewPr>
  <p:sorterViewPr>
    <p:cViewPr>
      <p:scale>
        <a:sx n="66" d="100"/>
        <a:sy n="66" d="100"/>
      </p:scale>
      <p:origin x="0" y="27760"/>
    </p:cViewPr>
  </p:sorterViewPr>
  <p:notesViewPr>
    <p:cSldViewPr snapToGrid="0" snapToObjects="1">
      <p:cViewPr varScale="1">
        <p:scale>
          <a:sx n="73" d="100"/>
          <a:sy n="73" d="100"/>
        </p:scale>
        <p:origin x="3024" y="20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2" tIns="46586" rIns="93172" bIns="46586" rtlCol="0" anchor="b"/>
          <a:lstStyle>
            <a:lvl1pPr algn="l">
              <a:defRPr sz="1300"/>
            </a:lvl1pPr>
          </a:lstStyle>
          <a:p>
            <a:r>
              <a:rPr lang="en-US" dirty="0"/>
              <a:t>(c) TechWerks 2015</a:t>
            </a: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6" rIns="93172" bIns="46586" rtlCol="0" anchor="b"/>
          <a:lstStyle>
            <a:lvl1pPr algn="r">
              <a:defRPr sz="1300"/>
            </a:lvl1pPr>
          </a:lstStyle>
          <a:p>
            <a:fld id="{2146BD92-CDB7-F84E-ADDD-DE982E8948C8}" type="slidenum">
              <a:rPr lang="en-US" smtClean="0"/>
              <a:pPr/>
              <a:t>‹#›</a:t>
            </a:fld>
            <a:endParaRPr lang="en-US" dirty="0"/>
          </a:p>
        </p:txBody>
      </p:sp>
    </p:spTree>
    <p:extLst>
      <p:ext uri="{BB962C8B-B14F-4D97-AF65-F5344CB8AC3E}">
        <p14:creationId xmlns:p14="http://schemas.microsoft.com/office/powerpoint/2010/main" val="41108973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17488" y="180975"/>
            <a:ext cx="3430587" cy="2574925"/>
          </a:xfrm>
          <a:prstGeom prst="rect">
            <a:avLst/>
          </a:prstGeom>
          <a:noFill/>
          <a:ln w="12700">
            <a:solidFill>
              <a:prstClr val="black"/>
            </a:solidFill>
          </a:ln>
        </p:spPr>
        <p:txBody>
          <a:bodyPr vert="horz" lIns="93172" tIns="46586" rIns="93172" bIns="46586" rtlCol="0" anchor="ctr"/>
          <a:lstStyle/>
          <a:p>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855302746"/>
              </p:ext>
            </p:extLst>
          </p:nvPr>
        </p:nvGraphicFramePr>
        <p:xfrm>
          <a:off x="3970939" y="180763"/>
          <a:ext cx="2735022" cy="8649204"/>
        </p:xfrm>
        <a:graphic>
          <a:graphicData uri="http://schemas.openxmlformats.org/drawingml/2006/table">
            <a:tbl>
              <a:tblPr firstRow="1" bandRow="1">
                <a:tableStyleId>{5C22544A-7EE6-4342-B048-85BDC9FD1C3A}</a:tableStyleId>
              </a:tblPr>
              <a:tblGrid>
                <a:gridCol w="2735022">
                  <a:extLst>
                    <a:ext uri="{9D8B030D-6E8A-4147-A177-3AD203B41FA5}">
                      <a16:colId xmlns:a16="http://schemas.microsoft.com/office/drawing/2014/main" val="20000"/>
                    </a:ext>
                  </a:extLst>
                </a:gridCol>
              </a:tblGrid>
              <a:tr h="8649204">
                <a:tc>
                  <a:txBody>
                    <a:bodyPr/>
                    <a:lstStyle/>
                    <a:p>
                      <a:r>
                        <a:rPr lang="en-US" sz="1300" dirty="0">
                          <a:solidFill>
                            <a:schemeClr val="tx1"/>
                          </a:solidFill>
                          <a:latin typeface="Cambria"/>
                          <a:cs typeface="Cambria"/>
                        </a:rPr>
                        <a:t>Trainer Notes</a:t>
                      </a:r>
                      <a:r>
                        <a:rPr lang="en-US" sz="1300" baseline="0" dirty="0">
                          <a:solidFill>
                            <a:schemeClr val="tx1"/>
                          </a:solidFill>
                          <a:latin typeface="Cambria"/>
                          <a:cs typeface="Cambria"/>
                        </a:rPr>
                        <a:t>:</a:t>
                      </a:r>
                      <a:endParaRPr lang="en-US" sz="1300" dirty="0">
                        <a:solidFill>
                          <a:schemeClr val="tx1"/>
                        </a:solidFill>
                        <a:latin typeface="Cambria"/>
                        <a:cs typeface="Cambria"/>
                      </a:endParaRPr>
                    </a:p>
                  </a:txBody>
                  <a:tcPr marL="93472" marR="93472" marT="46482" marB="4648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3" name="Slide Number Placeholder 2">
            <a:extLst>
              <a:ext uri="{FF2B5EF4-FFF2-40B4-BE49-F238E27FC236}">
                <a16:creationId xmlns:a16="http://schemas.microsoft.com/office/drawing/2014/main" id="{88272BE2-A9AE-9F4A-AF4D-29C754A9CC3F}"/>
              </a:ext>
            </a:extLst>
          </p:cNvPr>
          <p:cNvSpPr>
            <a:spLocks noGrp="1"/>
          </p:cNvSpPr>
          <p:nvPr>
            <p:ph type="sldNum" sz="quarter" idx="5"/>
          </p:nvPr>
        </p:nvSpPr>
        <p:spPr>
          <a:xfrm>
            <a:off x="3970734" y="8830658"/>
            <a:ext cx="3038145" cy="465742"/>
          </a:xfrm>
          <a:prstGeom prst="rect">
            <a:avLst/>
          </a:prstGeom>
        </p:spPr>
        <p:txBody>
          <a:bodyPr vert="horz" lIns="88139" tIns="44070" rIns="88139" bIns="44070" rtlCol="0" anchor="b"/>
          <a:lstStyle>
            <a:lvl1pPr algn="r">
              <a:defRPr sz="1200"/>
            </a:lvl1pPr>
          </a:lstStyle>
          <a:p>
            <a:fld id="{6F976D8F-8AEB-0B42-A4B2-EC30708873A7}" type="slidenum">
              <a:rPr lang="en-US" smtClean="0"/>
              <a:t>‹#›</a:t>
            </a:fld>
            <a:endParaRPr lang="en-US" dirty="0"/>
          </a:p>
        </p:txBody>
      </p:sp>
      <p:sp>
        <p:nvSpPr>
          <p:cNvPr id="6" name="Notes Placeholder 5">
            <a:extLst>
              <a:ext uri="{FF2B5EF4-FFF2-40B4-BE49-F238E27FC236}">
                <a16:creationId xmlns:a16="http://schemas.microsoft.com/office/drawing/2014/main" id="{DF2FD9B1-4257-5A48-85FB-693F350F2F24}"/>
              </a:ext>
            </a:extLst>
          </p:cNvPr>
          <p:cNvSpPr>
            <a:spLocks noGrp="1"/>
          </p:cNvSpPr>
          <p:nvPr>
            <p:ph type="body" sz="quarter" idx="3"/>
          </p:nvPr>
        </p:nvSpPr>
        <p:spPr>
          <a:xfrm>
            <a:off x="234289" y="2925108"/>
            <a:ext cx="3395663" cy="5904859"/>
          </a:xfrm>
          <a:prstGeom prst="rect">
            <a:avLst/>
          </a:prstGeom>
        </p:spPr>
        <p:txBody>
          <a:bodyPr vert="horz" lIns="88139" tIns="44070" rIns="88139" bIns="4407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7885971"/>
      </p:ext>
    </p:extLst>
  </p:cSld>
  <p:clrMap bg1="lt1" tx1="dk1" bg2="lt2" tx2="dk2" accent1="accent1" accent2="accent2" accent3="accent3" accent4="accent4" accent5="accent5" accent6="accent6" hlink="hlink" folHlink="folHlink"/>
  <p:hf hdr="0" dt="0"/>
  <p:notesStyle>
    <a:lvl1pPr marL="0" algn="l" defTabSz="456791" rtl="0" eaLnBrk="1" latinLnBrk="0" hangingPunct="1">
      <a:defRPr sz="1100" kern="1200">
        <a:solidFill>
          <a:schemeClr val="tx1"/>
        </a:solidFill>
        <a:latin typeface="+mn-lt"/>
        <a:ea typeface="+mn-ea"/>
        <a:cs typeface="+mn-cs"/>
      </a:defRPr>
    </a:lvl1pPr>
    <a:lvl2pPr marL="456791" algn="l" defTabSz="456791" rtl="0" eaLnBrk="1" latinLnBrk="0" hangingPunct="1">
      <a:defRPr sz="1100" kern="1200">
        <a:solidFill>
          <a:schemeClr val="tx1"/>
        </a:solidFill>
        <a:latin typeface="+mn-lt"/>
        <a:ea typeface="+mn-ea"/>
        <a:cs typeface="+mn-cs"/>
      </a:defRPr>
    </a:lvl2pPr>
    <a:lvl3pPr marL="913586" algn="l" defTabSz="456791" rtl="0" eaLnBrk="1" latinLnBrk="0" hangingPunct="1">
      <a:defRPr sz="1100" kern="1200">
        <a:solidFill>
          <a:schemeClr val="tx1"/>
        </a:solidFill>
        <a:latin typeface="+mn-lt"/>
        <a:ea typeface="+mn-ea"/>
        <a:cs typeface="+mn-cs"/>
      </a:defRPr>
    </a:lvl3pPr>
    <a:lvl4pPr marL="1370375" algn="l" defTabSz="456791" rtl="0" eaLnBrk="1" latinLnBrk="0" hangingPunct="1">
      <a:defRPr sz="1100" kern="1200">
        <a:solidFill>
          <a:schemeClr val="tx1"/>
        </a:solidFill>
        <a:latin typeface="+mn-lt"/>
        <a:ea typeface="+mn-ea"/>
        <a:cs typeface="+mn-cs"/>
      </a:defRPr>
    </a:lvl4pPr>
    <a:lvl5pPr marL="1827170" algn="l" defTabSz="456791" rtl="0" eaLnBrk="1" latinLnBrk="0" hangingPunct="1">
      <a:defRPr sz="1100" kern="1200">
        <a:solidFill>
          <a:schemeClr val="tx1"/>
        </a:solidFill>
        <a:latin typeface="+mn-lt"/>
        <a:ea typeface="+mn-ea"/>
        <a:cs typeface="+mn-cs"/>
      </a:defRPr>
    </a:lvl5pPr>
    <a:lvl6pPr marL="2283964" algn="l" defTabSz="456791" rtl="0" eaLnBrk="1" latinLnBrk="0" hangingPunct="1">
      <a:defRPr sz="1200" kern="1200">
        <a:solidFill>
          <a:schemeClr val="tx1"/>
        </a:solidFill>
        <a:latin typeface="+mn-lt"/>
        <a:ea typeface="+mn-ea"/>
        <a:cs typeface="+mn-cs"/>
      </a:defRPr>
    </a:lvl6pPr>
    <a:lvl7pPr marL="2740758" algn="l" defTabSz="456791" rtl="0" eaLnBrk="1" latinLnBrk="0" hangingPunct="1">
      <a:defRPr sz="1200" kern="1200">
        <a:solidFill>
          <a:schemeClr val="tx1"/>
        </a:solidFill>
        <a:latin typeface="+mn-lt"/>
        <a:ea typeface="+mn-ea"/>
        <a:cs typeface="+mn-cs"/>
      </a:defRPr>
    </a:lvl7pPr>
    <a:lvl8pPr marL="3197549" algn="l" defTabSz="456791" rtl="0" eaLnBrk="1" latinLnBrk="0" hangingPunct="1">
      <a:defRPr sz="1200" kern="1200">
        <a:solidFill>
          <a:schemeClr val="tx1"/>
        </a:solidFill>
        <a:latin typeface="+mn-lt"/>
        <a:ea typeface="+mn-ea"/>
        <a:cs typeface="+mn-cs"/>
      </a:defRPr>
    </a:lvl8pPr>
    <a:lvl9pPr marL="3654343" algn="l" defTabSz="45679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ReFrame</a:t>
            </a:r>
            <a:r>
              <a:rPr lang="en-US" b="1" dirty="0"/>
              <a:t>: (55-60 minutes)</a:t>
            </a:r>
            <a:endParaRPr lang="en-US" dirty="0"/>
          </a:p>
          <a:p>
            <a:pPr marL="220348" indent="-220348">
              <a:buFont typeface="+mj-lt"/>
              <a:buAutoNum type="arabicParenR"/>
            </a:pPr>
            <a:r>
              <a:rPr lang="en-US" dirty="0"/>
              <a:t>Background (2-3 minutes)</a:t>
            </a:r>
          </a:p>
          <a:p>
            <a:pPr marL="220348" indent="-220348">
              <a:buFont typeface="+mj-lt"/>
              <a:buAutoNum type="arabicParenR"/>
            </a:pPr>
            <a:r>
              <a:rPr lang="en-US" dirty="0"/>
              <a:t>Demonstrate Reframe model and example (5 minutes)</a:t>
            </a:r>
          </a:p>
          <a:p>
            <a:pPr marL="220348" indent="-220348">
              <a:buFont typeface="+mj-lt"/>
              <a:buAutoNum type="arabicParenR"/>
            </a:pPr>
            <a:r>
              <a:rPr lang="en-US" dirty="0"/>
              <a:t>Activity Card Sort and Debrief (15 minutes)</a:t>
            </a:r>
          </a:p>
          <a:p>
            <a:pPr marL="220348" indent="-220348">
              <a:buFont typeface="+mj-lt"/>
              <a:buAutoNum type="arabicParenR"/>
            </a:pPr>
            <a:r>
              <a:rPr lang="en-US" dirty="0"/>
              <a:t>Is my reaction helpful and set-up for full activity (4-5 minutes)</a:t>
            </a:r>
          </a:p>
          <a:p>
            <a:pPr marL="220348" indent="-220348">
              <a:buFont typeface="+mj-lt"/>
              <a:buAutoNum type="arabicParenR"/>
            </a:pPr>
            <a:r>
              <a:rPr lang="en-US" dirty="0" err="1"/>
              <a:t>ReFrame</a:t>
            </a:r>
            <a:r>
              <a:rPr lang="en-US" dirty="0"/>
              <a:t> Activity and Facilitated Debrief (15 minutes)</a:t>
            </a:r>
          </a:p>
          <a:p>
            <a:pPr marL="220348" indent="-220348">
              <a:buFont typeface="+mj-lt"/>
              <a:buAutoNum type="arabicParenR"/>
            </a:pPr>
            <a:r>
              <a:rPr lang="en-US" dirty="0"/>
              <a:t>Review, Questions and Wrap-up: (5 minutes)</a:t>
            </a:r>
          </a:p>
          <a:p>
            <a:endParaRPr lang="en-US" dirty="0"/>
          </a:p>
        </p:txBody>
      </p:sp>
      <p:sp>
        <p:nvSpPr>
          <p:cNvPr id="4" name="Slide Number Placeholder 3"/>
          <p:cNvSpPr>
            <a:spLocks noGrp="1"/>
          </p:cNvSpPr>
          <p:nvPr>
            <p:ph type="sldNum" sz="quarter" idx="5"/>
          </p:nvPr>
        </p:nvSpPr>
        <p:spPr/>
        <p:txBody>
          <a:bodyPr/>
          <a:lstStyle/>
          <a:p>
            <a:fld id="{6F976D8F-8AEB-0B42-A4B2-EC30708873A7}" type="slidenum">
              <a:rPr lang="en-US" smtClean="0"/>
              <a:t>1</a:t>
            </a:fld>
            <a:endParaRPr lang="en-US" dirty="0"/>
          </a:p>
        </p:txBody>
      </p:sp>
    </p:spTree>
    <p:extLst>
      <p:ext uri="{BB962C8B-B14F-4D97-AF65-F5344CB8AC3E}">
        <p14:creationId xmlns:p14="http://schemas.microsoft.com/office/powerpoint/2010/main" val="1182133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07173" y="2899018"/>
            <a:ext cx="3450240" cy="6208012"/>
          </a:xfrm>
          <a:prstGeom prst="rect">
            <a:avLst/>
          </a:prstGeom>
        </p:spPr>
        <p:txBody>
          <a:bodyPr/>
          <a:lstStyle/>
          <a:p>
            <a:pPr defTabSz="440301">
              <a:defRPr/>
            </a:pPr>
            <a:r>
              <a:rPr lang="en-US" b="1" dirty="0"/>
              <a:t>Instructions to Participants:</a:t>
            </a:r>
          </a:p>
          <a:p>
            <a:endParaRPr lang="en-US" dirty="0"/>
          </a:p>
          <a:p>
            <a:pPr marL="165261" indent="-165261">
              <a:buFont typeface="Arial" panose="020B0604020202020204" pitchFamily="34" charset="0"/>
              <a:buChar char="•"/>
            </a:pPr>
            <a:r>
              <a:rPr lang="en-US" dirty="0"/>
              <a:t>Let’s look at how we evaluate whether our thoughts are helpful or harmful.</a:t>
            </a:r>
          </a:p>
          <a:p>
            <a:pPr marL="165261" indent="-165261">
              <a:buFont typeface="Arial" panose="020B0604020202020204" pitchFamily="34" charset="0"/>
              <a:buChar char="•"/>
            </a:pPr>
            <a:endParaRPr lang="en-US" dirty="0">
              <a:latin typeface="+mn-lt"/>
            </a:endParaRPr>
          </a:p>
          <a:p>
            <a:pPr marL="605561" lvl="1" indent="-165261">
              <a:buFont typeface="Arial" panose="020B0604020202020204" pitchFamily="34" charset="0"/>
              <a:buChar char="•"/>
            </a:pPr>
            <a:r>
              <a:rPr lang="en-US" dirty="0">
                <a:latin typeface="+mn-lt"/>
              </a:rPr>
              <a:t>Did your reaction interfere with your mission?  That could be your personal mission or your professional mission.</a:t>
            </a:r>
          </a:p>
          <a:p>
            <a:pPr marL="605561" lvl="1" indent="-165261">
              <a:buFont typeface="Arial" panose="020B0604020202020204" pitchFamily="34" charset="0"/>
              <a:buChar char="•"/>
            </a:pPr>
            <a:r>
              <a:rPr lang="en-US" dirty="0"/>
              <a:t>Does your reaction reflect your values and what you want to be known for?</a:t>
            </a:r>
          </a:p>
          <a:p>
            <a:pPr marL="605561" lvl="1" indent="-165261">
              <a:buFont typeface="Arial" panose="020B0604020202020204" pitchFamily="34" charset="0"/>
              <a:buChar char="•"/>
            </a:pPr>
            <a:r>
              <a:rPr lang="en-US" dirty="0"/>
              <a:t>Did your reaction hurt your relationships?</a:t>
            </a:r>
          </a:p>
          <a:p>
            <a:pPr lvl="1"/>
            <a:endParaRPr lang="en-US" dirty="0"/>
          </a:p>
          <a:p>
            <a:pPr marL="165261" indent="-165261">
              <a:buFont typeface="Arial" panose="020B0604020202020204" pitchFamily="34" charset="0"/>
              <a:buChar char="•"/>
            </a:pPr>
            <a:r>
              <a:rPr lang="en-US" b="0" dirty="0">
                <a:latin typeface="+mn-lt"/>
              </a:rPr>
              <a:t>As we’ve discussed, </a:t>
            </a:r>
            <a:r>
              <a:rPr lang="en-US" b="1" dirty="0">
                <a:latin typeface="+mn-lt"/>
              </a:rPr>
              <a:t>how</a:t>
            </a:r>
            <a:r>
              <a:rPr lang="en-US" dirty="0">
                <a:latin typeface="+mn-lt"/>
              </a:rPr>
              <a:t> we think about an event can lead to different reactions—some productive and some unproductive</a:t>
            </a:r>
          </a:p>
          <a:p>
            <a:pPr marL="165261" indent="-165261">
              <a:buFont typeface="Arial" panose="020B0604020202020204" pitchFamily="34" charset="0"/>
              <a:buChar char="•"/>
            </a:pPr>
            <a:r>
              <a:rPr lang="en-US" dirty="0">
                <a:latin typeface="+mn-lt"/>
              </a:rPr>
              <a:t>To perform optimally, the goal is to reframe your thoughts so you can better control how you react to something. </a:t>
            </a:r>
          </a:p>
          <a:p>
            <a:pPr marL="165261" indent="-165261">
              <a:buFont typeface="Arial" panose="020B0604020202020204" pitchFamily="34" charset="0"/>
              <a:buChar char="•"/>
            </a:pPr>
            <a:r>
              <a:rPr lang="en-US" dirty="0">
                <a:latin typeface="+mn-lt"/>
              </a:rPr>
              <a:t>How could you interpret the situation in a way that optimizes your performance, reflects your values, or strengthens relationships?</a:t>
            </a:r>
          </a:p>
          <a:p>
            <a:pPr marL="165261" indent="-165261">
              <a:buFont typeface="Arial" panose="020B0604020202020204" pitchFamily="34" charset="0"/>
              <a:buChar char="•"/>
            </a:pPr>
            <a:endParaRPr lang="en-US" dirty="0">
              <a:latin typeface="+mn-lt"/>
            </a:endParaRPr>
          </a:p>
          <a:p>
            <a:r>
              <a:rPr lang="en-US" b="1" dirty="0">
                <a:latin typeface="+mn-lt"/>
              </a:rPr>
              <a:t>Facilitated Discussion (if time allows)</a:t>
            </a:r>
          </a:p>
          <a:p>
            <a:pPr marL="165261" indent="-165261">
              <a:buFont typeface="Arial" panose="020B0604020202020204" pitchFamily="34" charset="0"/>
              <a:buChar char="•"/>
            </a:pPr>
            <a:r>
              <a:rPr lang="en-US" dirty="0">
                <a:latin typeface="+mn-lt"/>
              </a:rPr>
              <a:t>Walk through a career specific event that includes multiple thought </a:t>
            </a:r>
            <a:r>
              <a:rPr lang="en-US" dirty="0"/>
              <a:t>and reaction </a:t>
            </a:r>
            <a:r>
              <a:rPr lang="en-US" dirty="0">
                <a:latin typeface="+mn-lt"/>
              </a:rPr>
              <a:t>options.  For example, you pulled the wrong tool for the job, or during basic training, your instructor yelled at you.</a:t>
            </a:r>
          </a:p>
          <a:p>
            <a:pPr marL="165261" indent="-165261">
              <a:buFont typeface="Arial" panose="020B0604020202020204" pitchFamily="34" charset="0"/>
              <a:buChar char="•"/>
            </a:pPr>
            <a:endParaRPr lang="en-US" dirty="0">
              <a:latin typeface="+mn-lt"/>
            </a:endParaRPr>
          </a:p>
          <a:p>
            <a:pPr marL="165261" indent="-165261">
              <a:buFont typeface="Arial" panose="020B0604020202020204" pitchFamily="34" charset="0"/>
              <a:buChar char="•"/>
            </a:pPr>
            <a:r>
              <a:rPr lang="en-US" dirty="0">
                <a:latin typeface="+mn-lt"/>
              </a:rPr>
              <a:t>Can you identify a thought that is likely to result in a more productive reaction?  What is likely to result in mission-optimal performance?  What reflects your values?  What would strengthen relationships?</a:t>
            </a:r>
          </a:p>
          <a:p>
            <a:pPr lvl="1"/>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EB05526C-738D-AB45-8E3C-942B59565119}" type="slidenum">
              <a:rPr lang="en-US" smtClean="0"/>
              <a:pPr/>
              <a:t>10</a:t>
            </a:fld>
            <a:endParaRPr lang="en-US" dirty="0"/>
          </a:p>
        </p:txBody>
      </p:sp>
      <p:sp>
        <p:nvSpPr>
          <p:cNvPr id="13" name="Slide Image Placeholder 12"/>
          <p:cNvSpPr>
            <a:spLocks noGrp="1" noRot="1" noChangeAspect="1"/>
          </p:cNvSpPr>
          <p:nvPr>
            <p:ph type="sldImg"/>
          </p:nvPr>
        </p:nvSpPr>
        <p:spPr>
          <a:xfrm>
            <a:off x="217488" y="180975"/>
            <a:ext cx="3430587" cy="2574925"/>
          </a:xfrm>
        </p:spPr>
      </p:sp>
    </p:spTree>
    <p:extLst>
      <p:ext uri="{BB962C8B-B14F-4D97-AF65-F5344CB8AC3E}">
        <p14:creationId xmlns:p14="http://schemas.microsoft.com/office/powerpoint/2010/main" val="3344866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07173" y="2899018"/>
            <a:ext cx="3450240" cy="6208012"/>
          </a:xfrm>
          <a:prstGeom prst="rect">
            <a:avLst/>
          </a:prstGeom>
        </p:spPr>
        <p:txBody>
          <a:bodyPr/>
          <a:lstStyle/>
          <a:p>
            <a:pPr defTabSz="440301">
              <a:defRPr/>
            </a:pPr>
            <a:r>
              <a:rPr lang="en-US" b="1" dirty="0"/>
              <a:t>Instructions to Participants:</a:t>
            </a:r>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r>
              <a:rPr lang="en-US" dirty="0"/>
              <a:t>Use ReFrame</a:t>
            </a:r>
            <a:r>
              <a:rPr lang="en-US" dirty="0">
                <a:sym typeface="Wingdings"/>
              </a:rPr>
              <a:t> </a:t>
            </a:r>
            <a:r>
              <a:rPr lang="en-US" dirty="0"/>
              <a:t>when you need a better understanding of why you reacted to an event a certain way.  </a:t>
            </a:r>
          </a:p>
          <a:p>
            <a:pPr marL="165261" indent="-165261">
              <a:buFont typeface="Arial" panose="020B0604020202020204" pitchFamily="34" charset="0"/>
              <a:buChar char="•"/>
            </a:pPr>
            <a:r>
              <a:rPr lang="en-US" dirty="0"/>
              <a:t>Use ReFrame when you don’t think your reactions were helpful in the situation.  </a:t>
            </a:r>
          </a:p>
          <a:p>
            <a:pPr marL="165261" indent="-165261" defTabSz="440301">
              <a:buFont typeface="Arial" panose="020B0604020202020204" pitchFamily="34" charset="0"/>
              <a:buChar char="•"/>
              <a:defRPr/>
            </a:pPr>
            <a:r>
              <a:rPr lang="en-US" dirty="0"/>
              <a:t>Sometimes, quick reactions can interfere with our goals or our relationships with others.  There are times when we need to slow the process down and analyze how our brain is driving our reactions.  Use it in the moment to </a:t>
            </a:r>
            <a:r>
              <a:rPr lang="en-US" b="1" dirty="0"/>
              <a:t>slow down</a:t>
            </a:r>
            <a:r>
              <a:rPr lang="en-US" dirty="0"/>
              <a:t>.</a:t>
            </a:r>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r>
              <a:rPr lang="en-US" dirty="0"/>
              <a:t>You can use </a:t>
            </a:r>
            <a:r>
              <a:rPr lang="en-US" dirty="0" err="1"/>
              <a:t>ReFrame</a:t>
            </a:r>
            <a:r>
              <a:rPr lang="en-US" dirty="0">
                <a:sym typeface="Wingdings"/>
              </a:rPr>
              <a:t> in the</a:t>
            </a:r>
            <a:r>
              <a:rPr lang="en-US" baseline="0" dirty="0">
                <a:sym typeface="Wingdings"/>
              </a:rPr>
              <a:t> moment </a:t>
            </a:r>
            <a:r>
              <a:rPr lang="en-US" dirty="0">
                <a:sym typeface="Wingdings"/>
              </a:rPr>
              <a:t>to make sure your reactions are helping your goals, are in alignment with your values, and improve your performance.  </a:t>
            </a:r>
            <a:r>
              <a:rPr lang="en-US" dirty="0"/>
              <a:t>By slowing down and thinking about the connections, you can also use </a:t>
            </a:r>
            <a:r>
              <a:rPr lang="en-US" dirty="0">
                <a:sym typeface="Wingdings"/>
              </a:rPr>
              <a:t>ReFrame make sure</a:t>
            </a:r>
            <a:r>
              <a:rPr lang="en-US" dirty="0"/>
              <a:t> your reactions don</a:t>
            </a:r>
            <a:r>
              <a:rPr lang="fr-FR" dirty="0"/>
              <a:t>’</a:t>
            </a:r>
            <a:r>
              <a:rPr lang="en-US" dirty="0"/>
              <a:t>t interfere with your performance or values.</a:t>
            </a:r>
          </a:p>
          <a:p>
            <a:pPr marL="165261" indent="-16526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EB05526C-738D-AB45-8E3C-942B59565119}" type="slidenum">
              <a:rPr lang="en-US" smtClean="0"/>
              <a:pPr/>
              <a:t>11</a:t>
            </a:fld>
            <a:endParaRPr lang="en-US" dirty="0"/>
          </a:p>
        </p:txBody>
      </p:sp>
      <p:sp>
        <p:nvSpPr>
          <p:cNvPr id="13" name="Slide Image Placeholder 12"/>
          <p:cNvSpPr>
            <a:spLocks noGrp="1" noRot="1" noChangeAspect="1"/>
          </p:cNvSpPr>
          <p:nvPr>
            <p:ph type="sldImg"/>
          </p:nvPr>
        </p:nvSpPr>
        <p:spPr>
          <a:xfrm>
            <a:off x="217488" y="180975"/>
            <a:ext cx="3430587" cy="2574925"/>
          </a:xfrm>
        </p:spPr>
      </p:sp>
    </p:spTree>
    <p:extLst>
      <p:ext uri="{BB962C8B-B14F-4D97-AF65-F5344CB8AC3E}">
        <p14:creationId xmlns:p14="http://schemas.microsoft.com/office/powerpoint/2010/main" val="2833192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7173" y="2899018"/>
            <a:ext cx="3450240" cy="6208012"/>
          </a:xfrm>
          <a:prstGeom prst="rect">
            <a:avLst/>
          </a:prstGeom>
        </p:spPr>
        <p:txBody>
          <a:bodyPr/>
          <a:lstStyle/>
          <a:p>
            <a:pPr defTabSz="440301">
              <a:defRPr/>
            </a:pPr>
            <a:r>
              <a:rPr lang="en-US" b="1" dirty="0"/>
              <a:t>Video</a:t>
            </a:r>
            <a:endParaRPr lang="en-US" b="1" baseline="0" dirty="0"/>
          </a:p>
          <a:p>
            <a:pPr defTabSz="440301">
              <a:defRPr/>
            </a:pPr>
            <a:endParaRPr lang="en-US" dirty="0"/>
          </a:p>
          <a:p>
            <a:pPr defTabSz="440301">
              <a:defRPr/>
            </a:pPr>
            <a:r>
              <a:rPr lang="en-US" dirty="0"/>
              <a:t>Link to video:</a:t>
            </a:r>
          </a:p>
          <a:p>
            <a:pPr defTabSz="440301">
              <a:defRPr/>
            </a:pPr>
            <a:r>
              <a:rPr lang="en-US" dirty="0"/>
              <a:t>http://www.youtube.com/watch?v=V9xFgyv8BJI&amp;feature=relmfu</a:t>
            </a:r>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EB05526C-738D-AB45-8E3C-942B59565119}" type="slidenum">
              <a:rPr lang="en-US" smtClean="0"/>
              <a:pPr/>
              <a:t>12</a:t>
            </a:fld>
            <a:endParaRPr lang="en-US" dirty="0"/>
          </a:p>
        </p:txBody>
      </p:sp>
    </p:spTree>
    <p:extLst>
      <p:ext uri="{BB962C8B-B14F-4D97-AF65-F5344CB8AC3E}">
        <p14:creationId xmlns:p14="http://schemas.microsoft.com/office/powerpoint/2010/main" val="3755252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976D8F-8AEB-0B42-A4B2-EC30708873A7}" type="slidenum">
              <a:rPr lang="en-US" smtClean="0"/>
              <a:t>13</a:t>
            </a:fld>
            <a:endParaRPr lang="en-US" dirty="0"/>
          </a:p>
        </p:txBody>
      </p:sp>
    </p:spTree>
    <p:extLst>
      <p:ext uri="{BB962C8B-B14F-4D97-AF65-F5344CB8AC3E}">
        <p14:creationId xmlns:p14="http://schemas.microsoft.com/office/powerpoint/2010/main" val="2581255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07173" y="2899018"/>
            <a:ext cx="3450240" cy="6208012"/>
          </a:xfrm>
          <a:prstGeom prst="rect">
            <a:avLst/>
          </a:prstGeom>
        </p:spPr>
        <p:txBody>
          <a:bodyPr/>
          <a:lstStyle/>
          <a:p>
            <a:r>
              <a:rPr lang="en-US" b="1" dirty="0"/>
              <a:t>Instructions to Participants:</a:t>
            </a:r>
          </a:p>
          <a:p>
            <a:endParaRPr lang="en-US" baseline="0" dirty="0"/>
          </a:p>
          <a:p>
            <a:pPr marL="165261" indent="-165261">
              <a:buFont typeface="Arial" panose="020B0604020202020204" pitchFamily="34" charset="0"/>
              <a:buChar char="•"/>
            </a:pPr>
            <a:r>
              <a:rPr lang="en-US" dirty="0"/>
              <a:t>Now try this with some examples in your own life.  Turn to</a:t>
            </a:r>
            <a:r>
              <a:rPr lang="en-US" baseline="0" dirty="0"/>
              <a:t> your</a:t>
            </a:r>
            <a:r>
              <a:rPr lang="en-US" dirty="0"/>
              <a:t> Participant Guide</a:t>
            </a:r>
            <a:r>
              <a:rPr lang="en-US" dirty="0">
                <a:sym typeface="Wingdings"/>
              </a:rPr>
              <a:t>. We are going to focus on an event that you don’t think you handled as well as you could.  We want you to select a specific recent event that was memorable.  If you are having trouble coming up with a possible event, think about conflicts with friends or family members, the move to your first duty station, an experience you had at Tech School or Basic Training.  Was there any event you feel like you didn’t handle well?.   </a:t>
            </a:r>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r>
              <a:rPr lang="en-US" dirty="0"/>
              <a:t>You don’t have to use any of those examples.  It is more important that you select an event that was recent and memorable to you. </a:t>
            </a:r>
          </a:p>
          <a:p>
            <a:endParaRPr lang="en-US" dirty="0"/>
          </a:p>
          <a:p>
            <a:pPr marL="165261" indent="-165261">
              <a:buFont typeface="Arial" panose="020B0604020202020204" pitchFamily="34" charset="0"/>
              <a:buChar char="•"/>
            </a:pPr>
            <a:r>
              <a:rPr lang="en-US" dirty="0"/>
              <a:t>Describe the event in the top of the worksheet.</a:t>
            </a:r>
            <a:r>
              <a:rPr lang="en-US" baseline="0" dirty="0"/>
              <a:t> </a:t>
            </a:r>
            <a:r>
              <a:rPr lang="en-US" dirty="0"/>
              <a:t>It is</a:t>
            </a:r>
            <a:r>
              <a:rPr lang="en-US" baseline="0" dirty="0"/>
              <a:t> very important to describe the situation</a:t>
            </a:r>
            <a:r>
              <a:rPr lang="en-US" dirty="0"/>
              <a:t> as though you were an unbiased observer.  Focus just on the facts,</a:t>
            </a:r>
            <a:r>
              <a:rPr lang="en-US" baseline="0" dirty="0"/>
              <a:t> or you may end up adding of your interpretation of the event about the event.</a:t>
            </a:r>
            <a:endParaRPr lang="en-US" dirty="0"/>
          </a:p>
          <a:p>
            <a:pPr marL="165261" indent="-165261">
              <a:buFont typeface="Arial" panose="020B0604020202020204" pitchFamily="34" charset="0"/>
              <a:buChar char="•"/>
            </a:pPr>
            <a:endParaRPr lang="en-US" baseline="0" dirty="0"/>
          </a:p>
          <a:p>
            <a:pPr marL="165261" indent="-165261">
              <a:buFont typeface="Arial" panose="020B0604020202020204" pitchFamily="34" charset="0"/>
              <a:buChar char="•"/>
            </a:pPr>
            <a:r>
              <a:rPr lang="en-US" baseline="0" dirty="0"/>
              <a:t>Make </a:t>
            </a:r>
            <a:r>
              <a:rPr lang="en-US" b="0" baseline="0" dirty="0"/>
              <a:t>sure</a:t>
            </a:r>
            <a:r>
              <a:rPr lang="en-US" baseline="0" dirty="0"/>
              <a:t> you are also only describing </a:t>
            </a:r>
            <a:r>
              <a:rPr lang="en-US" b="1" baseline="0" dirty="0"/>
              <a:t>one</a:t>
            </a:r>
            <a:r>
              <a:rPr lang="en-US" b="0" baseline="0" dirty="0"/>
              <a:t> event—if you are talking about having a bad time getting to work, there may have been multiple events involved (you got a late start…you got stuck in traffic…someone cut you off…you couldn't</a:t>
            </a:r>
            <a:r>
              <a:rPr lang="fr-FR" b="0" baseline="0" dirty="0"/>
              <a:t> </a:t>
            </a:r>
            <a:r>
              <a:rPr lang="fr-FR" b="0" baseline="0" dirty="0" err="1"/>
              <a:t>find</a:t>
            </a:r>
            <a:r>
              <a:rPr lang="en-US" b="0" baseline="0" dirty="0"/>
              <a:t> parking).  Just select one event so you can focus on determining your thoughts and reactions for that event.  This should only take 1-3 sentences to describe the event.</a:t>
            </a:r>
          </a:p>
          <a:p>
            <a:pPr marL="165261" indent="-16526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EB05526C-738D-AB45-8E3C-942B59565119}" type="slidenum">
              <a:rPr lang="en-US" smtClean="0"/>
              <a:pPr/>
              <a:t>14</a:t>
            </a:fld>
            <a:endParaRPr lang="en-US" dirty="0"/>
          </a:p>
        </p:txBody>
      </p:sp>
      <p:sp>
        <p:nvSpPr>
          <p:cNvPr id="13" name="Slide Image Placeholder 12"/>
          <p:cNvSpPr>
            <a:spLocks noGrp="1" noRot="1" noChangeAspect="1"/>
          </p:cNvSpPr>
          <p:nvPr>
            <p:ph type="sldImg"/>
          </p:nvPr>
        </p:nvSpPr>
        <p:spPr>
          <a:xfrm>
            <a:off x="217488" y="180975"/>
            <a:ext cx="3430587" cy="2574925"/>
          </a:xfrm>
        </p:spPr>
      </p:sp>
    </p:spTree>
    <p:extLst>
      <p:ext uri="{BB962C8B-B14F-4D97-AF65-F5344CB8AC3E}">
        <p14:creationId xmlns:p14="http://schemas.microsoft.com/office/powerpoint/2010/main" val="2355651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07173" y="2899018"/>
            <a:ext cx="3450240" cy="6208012"/>
          </a:xfrm>
          <a:prstGeom prst="rect">
            <a:avLst/>
          </a:prstGeom>
        </p:spPr>
        <p:txBody>
          <a:bodyPr/>
          <a:lstStyle/>
          <a:p>
            <a:pPr defTabSz="440301">
              <a:defRPr/>
            </a:pPr>
            <a:r>
              <a:rPr lang="en-US" b="1" dirty="0"/>
              <a:t>Instructions to Participants:</a:t>
            </a:r>
          </a:p>
          <a:p>
            <a:pPr marL="165261" indent="-165261">
              <a:buFont typeface="Arial" panose="020B0604020202020204" pitchFamily="34" charset="0"/>
              <a:buChar char="•"/>
            </a:pPr>
            <a:r>
              <a:rPr lang="en-US" b="0" baseline="0" dirty="0"/>
              <a:t>Make sure you’ve described the event.</a:t>
            </a:r>
          </a:p>
          <a:p>
            <a:pPr marL="165261" indent="-165261">
              <a:buFont typeface="Arial" panose="020B0604020202020204" pitchFamily="34" charset="0"/>
              <a:buChar char="•"/>
            </a:pPr>
            <a:endParaRPr lang="en-US" b="0" baseline="0" dirty="0"/>
          </a:p>
          <a:p>
            <a:pPr marL="165261" indent="-165261">
              <a:buFont typeface="Arial" panose="020B0604020202020204" pitchFamily="34" charset="0"/>
              <a:buChar char="•"/>
            </a:pPr>
            <a:r>
              <a:rPr lang="en-US" b="0" baseline="0" dirty="0"/>
              <a:t>Next, record your thoughts about the event, and your reactions to those thoughts (both emotional and physical).  Some people may naturally think about the reactions they had first, and then they can remember what thoughts were driving those reactions.  Others may immediately remember their thoughts, and then their reactions.  It doesn’t matter which you start with, but make sure you think about both your thoughts and reactions.</a:t>
            </a:r>
          </a:p>
          <a:p>
            <a:pPr marL="165261" indent="-165261">
              <a:buFont typeface="Arial" panose="020B0604020202020204" pitchFamily="34" charset="0"/>
              <a:buChar char="•"/>
            </a:pPr>
            <a:endParaRPr lang="en-US" b="0" baseline="0" dirty="0"/>
          </a:p>
          <a:p>
            <a:pPr marL="165261" indent="-165261">
              <a:buFont typeface="Arial" panose="020B0604020202020204" pitchFamily="34" charset="0"/>
              <a:buChar char="•"/>
            </a:pPr>
            <a:r>
              <a:rPr lang="en-US" b="0" baseline="0" dirty="0"/>
              <a:t>Also, you likely had multiple thoughts about the same event. Write down as many thoughts about the event as you had, and think about what your reaction may have been if you had acted based on those thoughts.</a:t>
            </a:r>
          </a:p>
          <a:p>
            <a:pPr marL="165261" indent="-165261">
              <a:buFont typeface="Arial" panose="020B0604020202020204" pitchFamily="34" charset="0"/>
              <a:buChar char="•"/>
            </a:pPr>
            <a:endParaRPr lang="en-US" b="0" baseline="0" dirty="0"/>
          </a:p>
          <a:p>
            <a:pPr marL="165261" indent="-165261">
              <a:buFont typeface="Arial" panose="020B0604020202020204" pitchFamily="34" charset="0"/>
              <a:buChar char="•"/>
            </a:pPr>
            <a:r>
              <a:rPr lang="en-US" b="0" baseline="0" dirty="0"/>
              <a:t>Then, think about whether or not your reactions hurt your mission or performance.</a:t>
            </a:r>
          </a:p>
          <a:p>
            <a:pPr marL="165261" indent="-165261">
              <a:buFont typeface="Arial" panose="020B0604020202020204" pitchFamily="34" charset="0"/>
              <a:buChar char="•"/>
            </a:pPr>
            <a:endParaRPr lang="en-US" b="0" baseline="0" dirty="0"/>
          </a:p>
          <a:p>
            <a:pPr marL="165261" indent="-165261">
              <a:buFont typeface="Arial" panose="020B0604020202020204" pitchFamily="34" charset="0"/>
              <a:buChar char="•"/>
            </a:pPr>
            <a:r>
              <a:rPr lang="en-US" b="0" baseline="0" dirty="0"/>
              <a:t>Finally, if it did, can you reframe your thoughts in a way that would result in a more productive reaction?</a:t>
            </a:r>
          </a:p>
          <a:p>
            <a:pPr marL="165261" indent="-165261">
              <a:buFont typeface="Arial" panose="020B0604020202020204" pitchFamily="34" charset="0"/>
              <a:buChar char="•"/>
            </a:pPr>
            <a:endParaRPr lang="en-US" b="0" baseline="0" dirty="0"/>
          </a:p>
          <a:p>
            <a:pPr marL="165261" indent="-165261">
              <a:buFont typeface="Arial" panose="020B0604020202020204" pitchFamily="34" charset="0"/>
              <a:buChar char="•"/>
            </a:pPr>
            <a:r>
              <a:rPr lang="en-US" b="0" baseline="0" dirty="0"/>
              <a:t>Take a few minutes to complete the activity on your own, then discuss with a partner.</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EB05526C-738D-AB45-8E3C-942B59565119}" type="slidenum">
              <a:rPr lang="en-US" smtClean="0"/>
              <a:pPr/>
              <a:t>15</a:t>
            </a:fld>
            <a:endParaRPr lang="en-US" dirty="0"/>
          </a:p>
        </p:txBody>
      </p:sp>
      <p:sp>
        <p:nvSpPr>
          <p:cNvPr id="13" name="Slide Image Placeholder 12"/>
          <p:cNvSpPr>
            <a:spLocks noGrp="1" noRot="1" noChangeAspect="1"/>
          </p:cNvSpPr>
          <p:nvPr>
            <p:ph type="sldImg"/>
          </p:nvPr>
        </p:nvSpPr>
        <p:spPr>
          <a:xfrm>
            <a:off x="217488" y="180975"/>
            <a:ext cx="3430587" cy="2574925"/>
          </a:xfrm>
        </p:spPr>
      </p:sp>
    </p:spTree>
    <p:extLst>
      <p:ext uri="{BB962C8B-B14F-4D97-AF65-F5344CB8AC3E}">
        <p14:creationId xmlns:p14="http://schemas.microsoft.com/office/powerpoint/2010/main" val="79075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6085C7A-9ADA-D54A-93B0-0DBDAC0E10CA}"/>
              </a:ext>
            </a:extLst>
          </p:cNvPr>
          <p:cNvSpPr>
            <a:spLocks noGrp="1"/>
          </p:cNvSpPr>
          <p:nvPr>
            <p:ph type="body" idx="1"/>
          </p:nvPr>
        </p:nvSpPr>
        <p:spPr/>
        <p:txBody>
          <a:bodyPr/>
          <a:lstStyle/>
          <a:p>
            <a:pPr algn="l"/>
            <a:r>
              <a:rPr lang="en-US" b="1" dirty="0"/>
              <a:t>Facilitated Discussion</a:t>
            </a:r>
          </a:p>
          <a:p>
            <a:pPr marL="165261" indent="-165261">
              <a:buFont typeface="Arial" panose="020B0604020202020204" pitchFamily="34" charset="0"/>
              <a:buChar char="•"/>
            </a:pPr>
            <a:r>
              <a:rPr lang="en-US" dirty="0"/>
              <a:t>What about this activity was helpful?  </a:t>
            </a:r>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r>
              <a:rPr lang="en-US" dirty="0"/>
              <a:t>What was challenging?</a:t>
            </a:r>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r>
              <a:rPr lang="en-US" dirty="0"/>
              <a:t>How will you use this skill in the future?</a:t>
            </a:r>
          </a:p>
          <a:p>
            <a:endParaRPr lang="en-US" dirty="0"/>
          </a:p>
          <a:p>
            <a:r>
              <a:rPr lang="en-US" b="1" dirty="0"/>
              <a:t>Notes to Trainer:</a:t>
            </a:r>
          </a:p>
          <a:p>
            <a:pPr marL="165261" indent="-165261">
              <a:buFont typeface="Arial" panose="020B0604020202020204" pitchFamily="34" charset="0"/>
              <a:buChar char="•"/>
            </a:pPr>
            <a:r>
              <a:rPr lang="en-US" dirty="0"/>
              <a:t>Have some specific examples tailored for your audience ready to discuss with the participants.  Refer to the MRT example guide for additional examples.</a:t>
            </a:r>
          </a:p>
        </p:txBody>
      </p:sp>
      <p:pic>
        <p:nvPicPr>
          <p:cNvPr id="4" name="Picture 3">
            <a:extLst>
              <a:ext uri="{FF2B5EF4-FFF2-40B4-BE49-F238E27FC236}">
                <a16:creationId xmlns:a16="http://schemas.microsoft.com/office/drawing/2014/main" id="{B0D5124D-6AB9-DB4E-93A1-72A648201A3D}"/>
              </a:ext>
            </a:extLst>
          </p:cNvPr>
          <p:cNvPicPr>
            <a:picLocks noChangeAspect="1"/>
          </p:cNvPicPr>
          <p:nvPr/>
        </p:nvPicPr>
        <p:blipFill>
          <a:blip r:embed="rId3"/>
          <a:stretch>
            <a:fillRect/>
          </a:stretch>
        </p:blipFill>
        <p:spPr>
          <a:xfrm>
            <a:off x="319485" y="184453"/>
            <a:ext cx="3225271" cy="2443994"/>
          </a:xfrm>
          <a:prstGeom prst="rect">
            <a:avLst/>
          </a:prstGeom>
          <a:ln>
            <a:solidFill>
              <a:prstClr val="black"/>
            </a:solidFill>
          </a:ln>
        </p:spPr>
      </p:pic>
      <p:sp>
        <p:nvSpPr>
          <p:cNvPr id="5" name="Slide Number Placeholder 3">
            <a:extLst>
              <a:ext uri="{FF2B5EF4-FFF2-40B4-BE49-F238E27FC236}">
                <a16:creationId xmlns:a16="http://schemas.microsoft.com/office/drawing/2014/main" id="{34D57936-5116-6B4B-B845-9556A211011C}"/>
              </a:ext>
            </a:extLst>
          </p:cNvPr>
          <p:cNvSpPr txBox="1">
            <a:spLocks/>
          </p:cNvSpPr>
          <p:nvPr/>
        </p:nvSpPr>
        <p:spPr>
          <a:xfrm>
            <a:off x="3970938" y="8829967"/>
            <a:ext cx="3037840" cy="464820"/>
          </a:xfrm>
          <a:prstGeom prst="rect">
            <a:avLst/>
          </a:prstGeom>
        </p:spPr>
        <p:txBody>
          <a:bodyPr vert="horz" lIns="88139" tIns="44070" rIns="88139" bIns="44070" rtlCol="0" anchor="b"/>
          <a:lstStyle>
            <a:defPPr>
              <a:defRPr lang="en-US"/>
            </a:defPPr>
            <a:lvl1pPr marL="0" algn="r" defTabSz="456791" rtl="0" eaLnBrk="1" latinLnBrk="0" hangingPunct="1">
              <a:defRPr sz="12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a:lstStyle>
          <a:p>
            <a:fld id="{EB05526C-738D-AB45-8E3C-942B59565119}" type="slidenum">
              <a:rPr lang="en-US" smtClean="0"/>
              <a:pPr/>
              <a:t>16</a:t>
            </a:fld>
            <a:endParaRPr lang="en-US" dirty="0"/>
          </a:p>
        </p:txBody>
      </p:sp>
    </p:spTree>
    <p:extLst>
      <p:ext uri="{BB962C8B-B14F-4D97-AF65-F5344CB8AC3E}">
        <p14:creationId xmlns:p14="http://schemas.microsoft.com/office/powerpoint/2010/main" val="4127141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07173" y="2899018"/>
            <a:ext cx="3450240" cy="6208012"/>
          </a:xfrm>
          <a:prstGeom prst="rect">
            <a:avLst/>
          </a:prstGeom>
        </p:spPr>
        <p:txBody>
          <a:bodyPr/>
          <a:lstStyle/>
          <a:p>
            <a:pPr marL="165261" indent="-16526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EB05526C-738D-AB45-8E3C-942B59565119}" type="slidenum">
              <a:rPr lang="en-US" smtClean="0"/>
              <a:pPr/>
              <a:t>17</a:t>
            </a:fld>
            <a:endParaRPr lang="en-US" dirty="0"/>
          </a:p>
        </p:txBody>
      </p:sp>
      <p:sp>
        <p:nvSpPr>
          <p:cNvPr id="13" name="Slide Image Placeholder 12"/>
          <p:cNvSpPr>
            <a:spLocks noGrp="1" noRot="1" noChangeAspect="1"/>
          </p:cNvSpPr>
          <p:nvPr>
            <p:ph type="sldImg"/>
          </p:nvPr>
        </p:nvSpPr>
        <p:spPr>
          <a:xfrm>
            <a:off x="217488" y="180975"/>
            <a:ext cx="3430587" cy="2574925"/>
          </a:xfrm>
        </p:spPr>
      </p:sp>
    </p:spTree>
    <p:extLst>
      <p:ext uri="{BB962C8B-B14F-4D97-AF65-F5344CB8AC3E}">
        <p14:creationId xmlns:p14="http://schemas.microsoft.com/office/powerpoint/2010/main" val="3917912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07173" y="2899018"/>
            <a:ext cx="3450240" cy="6208012"/>
          </a:xfrm>
          <a:prstGeom prst="rect">
            <a:avLst/>
          </a:prstGeom>
        </p:spPr>
        <p:txBody>
          <a:bodyPr/>
          <a:lstStyle/>
          <a:p>
            <a:r>
              <a:rPr lang="en-US" b="1" dirty="0"/>
              <a:t>Instructions to Participants:</a:t>
            </a:r>
          </a:p>
          <a:p>
            <a:pPr defTabSz="440301">
              <a:defRPr/>
            </a:pPr>
            <a:endParaRPr lang="en-US" dirty="0">
              <a:sym typeface="Wingdings"/>
            </a:endParaRPr>
          </a:p>
          <a:p>
            <a:pPr marL="165261" indent="-165261" defTabSz="440301">
              <a:buFont typeface="Arial" panose="020B0604020202020204" pitchFamily="34" charset="0"/>
              <a:buChar char="•"/>
              <a:defRPr/>
            </a:pPr>
            <a:r>
              <a:rPr lang="en-US" dirty="0">
                <a:sym typeface="Wingdings"/>
              </a:rPr>
              <a:t>This skill is an important foundation for the skills we will learn throughout resilience training</a:t>
            </a:r>
          </a:p>
          <a:p>
            <a:endParaRPr lang="en-US" sz="1000" dirty="0"/>
          </a:p>
          <a:p>
            <a:pPr marL="165261" indent="-165261">
              <a:buFont typeface="Arial" panose="020B0604020202020204" pitchFamily="34" charset="0"/>
              <a:buChar char="•"/>
            </a:pPr>
            <a:r>
              <a:rPr lang="en-US" sz="1000" dirty="0"/>
              <a:t>The goal of Re-Frame is to help you:</a:t>
            </a:r>
          </a:p>
          <a:p>
            <a:pPr marL="605561" lvl="1" indent="-165261">
              <a:buFont typeface="Arial" panose="020B0604020202020204" pitchFamily="34" charset="0"/>
              <a:buChar char="•"/>
            </a:pPr>
            <a:r>
              <a:rPr lang="en-US" sz="1000" dirty="0"/>
              <a:t>Identify how your thoughts about an event contributes to your reactions—how you think about something drives how you react to it</a:t>
            </a:r>
          </a:p>
          <a:p>
            <a:pPr marL="605561" lvl="1" indent="-165261">
              <a:buFont typeface="Arial" panose="020B0604020202020204" pitchFamily="34" charset="0"/>
              <a:buChar char="•"/>
            </a:pPr>
            <a:r>
              <a:rPr lang="en-US" sz="1000" dirty="0"/>
              <a:t>Understand the difference between your thoughts, emotional reactions, and physical reactions.</a:t>
            </a:r>
          </a:p>
          <a:p>
            <a:pPr marL="605561" lvl="1" indent="-165261">
              <a:buFont typeface="Arial" panose="020B0604020202020204" pitchFamily="34" charset="0"/>
              <a:buChar char="•"/>
            </a:pPr>
            <a:r>
              <a:rPr lang="en-US" sz="1000" dirty="0"/>
              <a:t>Doing these things helps you improve your performance, act based on your values, and strengthen your relationships.</a:t>
            </a:r>
          </a:p>
          <a:p>
            <a:pPr marL="605561" lvl="1" indent="-165261">
              <a:buFont typeface="Arial" panose="020B0604020202020204" pitchFamily="34" charset="0"/>
              <a:buChar char="•"/>
            </a:pPr>
            <a:r>
              <a:rPr lang="en-US" sz="1000" dirty="0"/>
              <a:t>Ultimately, using ReFrame will help you control how you react.</a:t>
            </a:r>
          </a:p>
          <a:p>
            <a:r>
              <a:rPr lang="en-US" sz="1000" dirty="0"/>
              <a:t> </a:t>
            </a:r>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EB05526C-738D-AB45-8E3C-942B59565119}" type="slidenum">
              <a:rPr lang="en-US" smtClean="0"/>
              <a:pPr/>
              <a:t>2</a:t>
            </a:fld>
            <a:endParaRPr lang="en-US" dirty="0"/>
          </a:p>
        </p:txBody>
      </p:sp>
      <p:sp>
        <p:nvSpPr>
          <p:cNvPr id="13" name="Slide Image Placeholder 12"/>
          <p:cNvSpPr>
            <a:spLocks noGrp="1" noRot="1" noChangeAspect="1"/>
          </p:cNvSpPr>
          <p:nvPr>
            <p:ph type="sldImg"/>
          </p:nvPr>
        </p:nvSpPr>
        <p:spPr>
          <a:xfrm>
            <a:off x="217488" y="180975"/>
            <a:ext cx="3430587" cy="2574925"/>
          </a:xfrm>
        </p:spPr>
      </p:sp>
    </p:spTree>
    <p:extLst>
      <p:ext uri="{BB962C8B-B14F-4D97-AF65-F5344CB8AC3E}">
        <p14:creationId xmlns:p14="http://schemas.microsoft.com/office/powerpoint/2010/main" val="3261882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07173" y="2899018"/>
            <a:ext cx="3450240" cy="6208012"/>
          </a:xfrm>
          <a:prstGeom prst="rect">
            <a:avLst/>
          </a:prstGeom>
        </p:spPr>
        <p:txBody>
          <a:bodyPr/>
          <a:lstStyle/>
          <a:p>
            <a:pPr defTabSz="440301">
              <a:defRPr/>
            </a:pPr>
            <a:r>
              <a:rPr lang="en-US" b="1" dirty="0"/>
              <a:t>Instructions to Participants:</a:t>
            </a:r>
          </a:p>
          <a:p>
            <a:pPr marL="165261" indent="-165261">
              <a:buFont typeface="Arial" panose="020B0604020202020204" pitchFamily="34" charset="0"/>
              <a:buChar char="•"/>
            </a:pPr>
            <a:endParaRPr lang="en-US" dirty="0">
              <a:latin typeface="+mn-lt"/>
            </a:endParaRPr>
          </a:p>
          <a:p>
            <a:pPr marL="165261" indent="-165261">
              <a:buFont typeface="Arial" panose="020B0604020202020204" pitchFamily="34" charset="0"/>
              <a:buChar char="•"/>
            </a:pPr>
            <a:r>
              <a:rPr lang="en-US" dirty="0">
                <a:latin typeface="+mn-lt"/>
              </a:rPr>
              <a:t>People often</a:t>
            </a:r>
            <a:r>
              <a:rPr lang="en-US" baseline="0" dirty="0">
                <a:latin typeface="+mn-lt"/>
              </a:rPr>
              <a:t> think that if something happens to them (an event), they have an automatic physical or emotional reaction. </a:t>
            </a:r>
          </a:p>
          <a:p>
            <a:pPr marL="165261" indent="-165261">
              <a:buFont typeface="Arial" panose="020B0604020202020204" pitchFamily="34" charset="0"/>
              <a:buChar char="•"/>
            </a:pPr>
            <a:r>
              <a:rPr lang="en-US" baseline="0" dirty="0">
                <a:latin typeface="+mn-lt"/>
              </a:rPr>
              <a:t>An emotional reaction is how you feel about the event and a physical reaction is how you act (or a physiological reaction).  For example, if someone bumps your hand when you are holding a drink, you may have an immediate reaction emotional reaction of annoyance or anger, and a physical reaction of glaring at the person or shoving the person.  </a:t>
            </a:r>
          </a:p>
          <a:p>
            <a:pPr marL="165261" indent="-165261">
              <a:buFont typeface="Arial" panose="020B0604020202020204" pitchFamily="34" charset="0"/>
              <a:buChar char="•"/>
            </a:pPr>
            <a:endParaRPr lang="en-US" dirty="0"/>
          </a:p>
          <a:p>
            <a:r>
              <a:rPr lang="en-US" dirty="0"/>
              <a:t> </a:t>
            </a:r>
          </a:p>
          <a:p>
            <a:pPr lvl="0"/>
            <a:endParaRPr lang="en-US" dirty="0"/>
          </a:p>
          <a:p>
            <a:pPr lvl="0"/>
            <a:endParaRPr lang="en-US" dirty="0"/>
          </a:p>
          <a:p>
            <a:pPr lvl="0"/>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EB05526C-738D-AB45-8E3C-942B59565119}" type="slidenum">
              <a:rPr lang="en-US" smtClean="0"/>
              <a:pPr/>
              <a:t>3</a:t>
            </a:fld>
            <a:endParaRPr lang="en-US" dirty="0"/>
          </a:p>
        </p:txBody>
      </p:sp>
      <p:sp>
        <p:nvSpPr>
          <p:cNvPr id="13" name="Slide Image Placeholder 12"/>
          <p:cNvSpPr>
            <a:spLocks noGrp="1" noRot="1" noChangeAspect="1"/>
          </p:cNvSpPr>
          <p:nvPr>
            <p:ph type="sldImg"/>
          </p:nvPr>
        </p:nvSpPr>
        <p:spPr>
          <a:xfrm>
            <a:off x="217488" y="180975"/>
            <a:ext cx="3430587" cy="2574925"/>
          </a:xfrm>
        </p:spPr>
      </p:sp>
    </p:spTree>
    <p:extLst>
      <p:ext uri="{BB962C8B-B14F-4D97-AF65-F5344CB8AC3E}">
        <p14:creationId xmlns:p14="http://schemas.microsoft.com/office/powerpoint/2010/main" val="141120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07173" y="2899018"/>
            <a:ext cx="3450240" cy="6208012"/>
          </a:xfrm>
          <a:prstGeom prst="rect">
            <a:avLst/>
          </a:prstGeom>
        </p:spPr>
        <p:txBody>
          <a:bodyPr/>
          <a:lstStyle/>
          <a:p>
            <a:pPr defTabSz="440301">
              <a:defRPr/>
            </a:pPr>
            <a:r>
              <a:rPr lang="en-US" b="1" dirty="0"/>
              <a:t>Instructions to Participants:</a:t>
            </a:r>
          </a:p>
          <a:p>
            <a:pPr marL="165261" indent="-165261">
              <a:buFont typeface="Arial" panose="020B0604020202020204" pitchFamily="34" charset="0"/>
              <a:buChar char="•"/>
            </a:pPr>
            <a:r>
              <a:rPr lang="en-US" baseline="0" dirty="0">
                <a:latin typeface="+mn-lt"/>
              </a:rPr>
              <a:t>But, instead, it’s our brain’s interpretation that drives our physical and emotional reactions, not the event itself.</a:t>
            </a:r>
          </a:p>
          <a:p>
            <a:pPr marL="165261" indent="-165261">
              <a:buFont typeface="Arial" panose="020B0604020202020204" pitchFamily="34" charset="0"/>
              <a:buChar char="•"/>
            </a:pPr>
            <a:r>
              <a:rPr lang="en-US" baseline="0" dirty="0">
                <a:latin typeface="+mn-lt"/>
              </a:rPr>
              <a:t>It can happen very quickly, so we often don’t realize there is a middle step that is driving </a:t>
            </a:r>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EB05526C-738D-AB45-8E3C-942B59565119}" type="slidenum">
              <a:rPr lang="en-US" smtClean="0"/>
              <a:pPr/>
              <a:t>4</a:t>
            </a:fld>
            <a:endParaRPr lang="en-US" dirty="0"/>
          </a:p>
        </p:txBody>
      </p:sp>
      <p:sp>
        <p:nvSpPr>
          <p:cNvPr id="13" name="Slide Image Placeholder 12"/>
          <p:cNvSpPr>
            <a:spLocks noGrp="1" noRot="1" noChangeAspect="1"/>
          </p:cNvSpPr>
          <p:nvPr>
            <p:ph type="sldImg"/>
          </p:nvPr>
        </p:nvSpPr>
        <p:spPr>
          <a:xfrm>
            <a:off x="217488" y="180975"/>
            <a:ext cx="3430587" cy="2574925"/>
          </a:xfrm>
        </p:spPr>
      </p:sp>
    </p:spTree>
    <p:extLst>
      <p:ext uri="{BB962C8B-B14F-4D97-AF65-F5344CB8AC3E}">
        <p14:creationId xmlns:p14="http://schemas.microsoft.com/office/powerpoint/2010/main" val="2488855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07173" y="2899018"/>
            <a:ext cx="3450240" cy="5819432"/>
          </a:xfrm>
          <a:prstGeom prst="rect">
            <a:avLst/>
          </a:prstGeom>
        </p:spPr>
        <p:txBody>
          <a:bodyPr/>
          <a:lstStyle/>
          <a:p>
            <a:pPr defTabSz="440301">
              <a:defRPr/>
            </a:pPr>
            <a:r>
              <a:rPr lang="en-US" b="1" dirty="0"/>
              <a:t>Instructions to Participants:</a:t>
            </a:r>
          </a:p>
          <a:p>
            <a:pPr marL="165261" indent="-165261">
              <a:buFont typeface="Arial" panose="020B0604020202020204" pitchFamily="34" charset="0"/>
              <a:buChar char="•"/>
            </a:pPr>
            <a:endParaRPr lang="en-US" dirty="0">
              <a:latin typeface="+mn-lt"/>
            </a:endParaRPr>
          </a:p>
          <a:p>
            <a:pPr marL="165261" indent="-165261">
              <a:buFont typeface="Arial" panose="020B0604020202020204" pitchFamily="34" charset="0"/>
              <a:buChar char="•"/>
            </a:pPr>
            <a:r>
              <a:rPr lang="en-US" dirty="0">
                <a:latin typeface="+mn-lt"/>
              </a:rPr>
              <a:t>In reality, there is a critical period where we interpret the event—meaning how we think about that event. Let’s walk through this process.</a:t>
            </a:r>
            <a:endParaRPr lang="en-US" dirty="0">
              <a:latin typeface="+mn-lt"/>
              <a:sym typeface="Wingdings"/>
            </a:endParaRPr>
          </a:p>
          <a:p>
            <a:pPr marL="605561" lvl="1" indent="-165261">
              <a:buFont typeface="Arial" panose="020B0604020202020204" pitchFamily="34" charset="0"/>
              <a:buChar char="•"/>
            </a:pPr>
            <a:r>
              <a:rPr lang="en-US" dirty="0">
                <a:latin typeface="+mn-lt"/>
                <a:sym typeface="Wingdings"/>
              </a:rPr>
              <a:t>First, something happens to you: An event or a trigger.  </a:t>
            </a:r>
            <a:r>
              <a:rPr lang="en-US" dirty="0"/>
              <a:t>An event</a:t>
            </a:r>
            <a:r>
              <a:rPr lang="en-US" baseline="0" dirty="0"/>
              <a:t> </a:t>
            </a:r>
            <a:r>
              <a:rPr lang="en-US" dirty="0"/>
              <a:t>is anything that you may react to.  </a:t>
            </a:r>
          </a:p>
          <a:p>
            <a:pPr marL="605561" lvl="1" indent="-165261">
              <a:buFont typeface="Arial" panose="020B0604020202020204" pitchFamily="34" charset="0"/>
              <a:buChar char="•"/>
            </a:pPr>
            <a:r>
              <a:rPr lang="en-US" b="1" dirty="0"/>
              <a:t>What you think about the event </a:t>
            </a:r>
            <a:r>
              <a:rPr lang="en-US" dirty="0"/>
              <a:t>drives our emotional and physical reactions (what we feel and what we do). Not the event itself.</a:t>
            </a:r>
          </a:p>
          <a:p>
            <a:pPr marL="605561" lvl="1" indent="-165261">
              <a:buFont typeface="Arial" panose="020B0604020202020204" pitchFamily="34" charset="0"/>
              <a:buChar char="•"/>
            </a:pPr>
            <a:r>
              <a:rPr lang="en-US" dirty="0"/>
              <a:t>An event isn’t positive or negative—it is </a:t>
            </a:r>
            <a:r>
              <a:rPr lang="en-US" b="1" dirty="0"/>
              <a:t>how you think </a:t>
            </a:r>
            <a:r>
              <a:rPr lang="en-US" dirty="0"/>
              <a:t>about the event that makes it positive or negative. For example, some events may be positive to one person (like having</a:t>
            </a:r>
            <a:r>
              <a:rPr lang="en-US" baseline="0" dirty="0"/>
              <a:t> a baby) or negative for another person.</a:t>
            </a:r>
            <a:endParaRPr lang="en-US" b="1" dirty="0"/>
          </a:p>
          <a:p>
            <a:pPr marL="605561" lvl="1" indent="-165261">
              <a:buFont typeface="Arial" panose="020B0604020202020204" pitchFamily="34" charset="0"/>
              <a:buChar char="•"/>
            </a:pPr>
            <a:r>
              <a:rPr lang="en-US" b="0" dirty="0"/>
              <a:t>Bottom line is that we don’t automatically react.  Instead, we react based on </a:t>
            </a:r>
            <a:r>
              <a:rPr lang="en-US" b="0" i="1" dirty="0"/>
              <a:t>how we think about the event</a:t>
            </a:r>
            <a:r>
              <a:rPr lang="en-US" b="0" dirty="0"/>
              <a:t>.  So, we can choose what thoughts we react to.  </a:t>
            </a:r>
            <a:endParaRPr lang="en-US" dirty="0"/>
          </a:p>
          <a:p>
            <a:pPr marL="165261" indent="-165261">
              <a:buFont typeface="Arial" panose="020B0604020202020204" pitchFamily="34" charset="0"/>
              <a:buChar char="•"/>
            </a:pPr>
            <a:r>
              <a:rPr lang="en-US" dirty="0"/>
              <a:t>Because we don’t usually think about our reactions, let’s spend some time thinking about physical reactions and behaviors:</a:t>
            </a:r>
          </a:p>
          <a:p>
            <a:endParaRPr lang="en-US" dirty="0">
              <a:latin typeface="icomoonjill" pitchFamily="2" charset="2"/>
            </a:endParaRPr>
          </a:p>
          <a:p>
            <a:endParaRPr lang="en-US" dirty="0"/>
          </a:p>
          <a:p>
            <a:endParaRPr lang="en-US" i="1" dirty="0">
              <a:solidFill>
                <a:srgbClr val="C00000"/>
              </a:solidFill>
            </a:endParaRPr>
          </a:p>
          <a:p>
            <a:r>
              <a:rPr lang="en-US" dirty="0"/>
              <a:t> </a:t>
            </a:r>
          </a:p>
          <a:p>
            <a:pPr lvl="0"/>
            <a:endParaRPr lang="en-US" dirty="0"/>
          </a:p>
          <a:p>
            <a:pPr lvl="0"/>
            <a:endParaRPr lang="en-US" dirty="0"/>
          </a:p>
          <a:p>
            <a:pPr lvl="0"/>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EB05526C-738D-AB45-8E3C-942B59565119}" type="slidenum">
              <a:rPr lang="en-US" smtClean="0"/>
              <a:pPr/>
              <a:t>5</a:t>
            </a:fld>
            <a:endParaRPr lang="en-US" dirty="0"/>
          </a:p>
        </p:txBody>
      </p:sp>
      <p:sp>
        <p:nvSpPr>
          <p:cNvPr id="13" name="Slide Image Placeholder 12"/>
          <p:cNvSpPr>
            <a:spLocks noGrp="1" noRot="1" noChangeAspect="1"/>
          </p:cNvSpPr>
          <p:nvPr>
            <p:ph type="sldImg"/>
          </p:nvPr>
        </p:nvSpPr>
        <p:spPr>
          <a:xfrm>
            <a:off x="217488" y="180975"/>
            <a:ext cx="3430587" cy="2574925"/>
          </a:xfrm>
        </p:spPr>
      </p:sp>
    </p:spTree>
    <p:extLst>
      <p:ext uri="{BB962C8B-B14F-4D97-AF65-F5344CB8AC3E}">
        <p14:creationId xmlns:p14="http://schemas.microsoft.com/office/powerpoint/2010/main" val="2963750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Instructions to Participants:</a:t>
            </a:r>
          </a:p>
          <a:p>
            <a:r>
              <a:rPr lang="en-US" sz="1000" dirty="0"/>
              <a:t>Let’s work through an example of the Event</a:t>
            </a:r>
            <a:r>
              <a:rPr lang="en-US" sz="1000" dirty="0">
                <a:sym typeface="Wingdings"/>
              </a:rPr>
              <a:t>ThoughtReaction chain.  </a:t>
            </a:r>
            <a:r>
              <a:rPr lang="en-US" sz="1000" dirty="0"/>
              <a:t>Let’s start with the event: A driver cuts you off on your way to work.</a:t>
            </a:r>
          </a:p>
          <a:p>
            <a:endParaRPr lang="en-US" sz="1000" b="1" dirty="0"/>
          </a:p>
          <a:p>
            <a:pPr marL="165261" indent="-165261">
              <a:buFont typeface="Arial" panose="020B0604020202020204" pitchFamily="34" charset="0"/>
              <a:buChar char="•"/>
            </a:pPr>
            <a:r>
              <a:rPr lang="en-US" sz="1000" b="1" dirty="0"/>
              <a:t>Be sure to describe the event in an unbiased way to ensure you don’t flavor the event with your thoughts </a:t>
            </a:r>
            <a:r>
              <a:rPr lang="en-US" sz="1000" dirty="0"/>
              <a:t>(for example, in “that jerk cut me off,” you are including the thought that the driver is a jerk).  </a:t>
            </a:r>
          </a:p>
          <a:p>
            <a:pPr marL="165261" indent="-165261">
              <a:buFont typeface="Arial" panose="020B0604020202020204" pitchFamily="34" charset="0"/>
              <a:buChar char="•"/>
            </a:pPr>
            <a:endParaRPr lang="en-US" sz="1000" dirty="0"/>
          </a:p>
          <a:p>
            <a:pPr marL="165261" indent="-165261">
              <a:buFont typeface="Arial" panose="020B0604020202020204" pitchFamily="34" charset="0"/>
              <a:buChar char="•"/>
            </a:pPr>
            <a:r>
              <a:rPr lang="en-US" sz="1000" b="1" dirty="0"/>
              <a:t>Note that there are multiple thoughts </a:t>
            </a:r>
            <a:r>
              <a:rPr lang="en-US" sz="1000" dirty="0"/>
              <a:t>someone could have about this event.  You could have multiple thoughts (for example, that guy is crazy &amp; I can’t believe he did that). And, different people can have different thoughts or interpretations about the same event (that guy must be drunk, or something must have made him swerve)</a:t>
            </a:r>
          </a:p>
          <a:p>
            <a:endParaRPr lang="en-US" sz="1000" dirty="0">
              <a:sym typeface="Wingdings"/>
            </a:endParaRPr>
          </a:p>
          <a:p>
            <a:r>
              <a:rPr lang="en-US" sz="1000" b="1" dirty="0">
                <a:sym typeface="Wingdings"/>
              </a:rPr>
              <a:t>Facilitated Discussion: (</a:t>
            </a:r>
            <a:r>
              <a:rPr lang="en-US" sz="1000" dirty="0">
                <a:sym typeface="Wingdings"/>
              </a:rPr>
              <a:t>Ask the questions and allow the participants to identify thoughts and reactions. Make sure participants are correctly categorizing the thoughts, emotional, and physical reactions in their comments).  </a:t>
            </a:r>
          </a:p>
          <a:p>
            <a:endParaRPr lang="en-US" sz="1000" dirty="0"/>
          </a:p>
          <a:p>
            <a:pPr marL="165261" indent="-165261">
              <a:buFont typeface="Arial" panose="020B0604020202020204" pitchFamily="34" charset="0"/>
              <a:buChar char="•"/>
            </a:pPr>
            <a:r>
              <a:rPr lang="en-US" sz="1000" b="1" dirty="0"/>
              <a:t>Ask: </a:t>
            </a:r>
            <a:r>
              <a:rPr lang="en-US" sz="1000" dirty="0"/>
              <a:t>What might you think about the event?  How could you interpret what happened?</a:t>
            </a:r>
          </a:p>
          <a:p>
            <a:pPr marL="165261" indent="-165261">
              <a:buFont typeface="Arial" panose="020B0604020202020204" pitchFamily="34" charset="0"/>
              <a:buChar char="•"/>
            </a:pPr>
            <a:endParaRPr lang="en-US" sz="1000" dirty="0"/>
          </a:p>
          <a:p>
            <a:pPr marL="165261" indent="-165261">
              <a:buFont typeface="Arial" panose="020B0604020202020204" pitchFamily="34" charset="0"/>
              <a:buChar char="•"/>
            </a:pPr>
            <a:r>
              <a:rPr lang="en-US" sz="1000" b="1" dirty="0"/>
              <a:t>Ask: </a:t>
            </a:r>
            <a:r>
              <a:rPr lang="en-US" sz="1000" dirty="0"/>
              <a:t>What are your reactions to that thought?  (Sample response: If I think the guy is an idiot for not paying attention, I could feel angry.)</a:t>
            </a:r>
          </a:p>
          <a:p>
            <a:pPr marL="165261" indent="-165261">
              <a:buFont typeface="Arial" panose="020B0604020202020204" pitchFamily="34" charset="0"/>
              <a:buChar char="•"/>
            </a:pPr>
            <a:endParaRPr lang="en-US" sz="1000" dirty="0"/>
          </a:p>
          <a:p>
            <a:pPr marL="165261" indent="-165261">
              <a:buFont typeface="Arial" panose="020B0604020202020204" pitchFamily="34" charset="0"/>
              <a:buChar char="•"/>
            </a:pPr>
            <a:r>
              <a:rPr lang="en-US" sz="1000" b="1" dirty="0"/>
              <a:t>Ask: </a:t>
            </a:r>
            <a:r>
              <a:rPr lang="en-US" sz="1000" dirty="0"/>
              <a:t>What might your physical reaction be?   (Sample responses: I could start tailgating him or doing something that might be threatening.)</a:t>
            </a:r>
          </a:p>
          <a:p>
            <a:pPr marL="165261" indent="-165261">
              <a:buFont typeface="Arial" panose="020B0604020202020204" pitchFamily="34" charset="0"/>
              <a:buChar char="•"/>
            </a:pPr>
            <a:endParaRPr lang="en-US" sz="1000" dirty="0"/>
          </a:p>
          <a:p>
            <a:pPr marL="165261" indent="-165261">
              <a:buFont typeface="Arial" panose="020B0604020202020204" pitchFamily="34" charset="0"/>
              <a:buChar char="•"/>
            </a:pPr>
            <a:r>
              <a:rPr lang="en-US" sz="1000" b="1" dirty="0"/>
              <a:t>Ask: </a:t>
            </a:r>
            <a:r>
              <a:rPr lang="en-US" sz="1000" dirty="0"/>
              <a:t>Let’s try another thought.  If, instead, I think “He may have swerved to miss something in the road, how might that influence your reactions?  </a:t>
            </a:r>
            <a:endParaRPr lang="en-US" sz="2300" dirty="0"/>
          </a:p>
          <a:p>
            <a:pPr marL="330521" indent="-330521">
              <a:buFont typeface="Arial" panose="020B0604020202020204" pitchFamily="34" charset="0"/>
              <a:buChar char="•"/>
            </a:pPr>
            <a:endParaRPr lang="en-US" sz="2300" dirty="0"/>
          </a:p>
          <a:p>
            <a:endParaRPr lang="en-US" sz="2300" dirty="0"/>
          </a:p>
        </p:txBody>
      </p:sp>
      <p:sp>
        <p:nvSpPr>
          <p:cNvPr id="4" name="Slide Number Placeholder 3">
            <a:extLst>
              <a:ext uri="{FF2B5EF4-FFF2-40B4-BE49-F238E27FC236}">
                <a16:creationId xmlns:a16="http://schemas.microsoft.com/office/drawing/2014/main" id="{46C1147E-F665-6B4E-B62E-C250336B136F}"/>
              </a:ext>
            </a:extLst>
          </p:cNvPr>
          <p:cNvSpPr txBox="1">
            <a:spLocks/>
          </p:cNvSpPr>
          <p:nvPr/>
        </p:nvSpPr>
        <p:spPr>
          <a:xfrm>
            <a:off x="3947877" y="8829967"/>
            <a:ext cx="3037840" cy="464820"/>
          </a:xfrm>
          <a:prstGeom prst="rect">
            <a:avLst/>
          </a:prstGeom>
        </p:spPr>
        <p:txBody>
          <a:bodyPr vert="horz" lIns="88139" tIns="44070" rIns="88139" bIns="44070" rtlCol="0" anchor="b"/>
          <a:lstStyle>
            <a:defPPr>
              <a:defRPr lang="en-US"/>
            </a:defPPr>
            <a:lvl1pPr marL="0" algn="r" defTabSz="456791" rtl="0" eaLnBrk="1" latinLnBrk="0" hangingPunct="1">
              <a:defRPr sz="12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a:lstStyle>
          <a:p>
            <a:fld id="{EB05526C-738D-AB45-8E3C-942B59565119}" type="slidenum">
              <a:rPr lang="en-US" smtClean="0"/>
              <a:pPr/>
              <a:t>6</a:t>
            </a:fld>
            <a:endParaRPr lang="en-US" dirty="0"/>
          </a:p>
        </p:txBody>
      </p:sp>
    </p:spTree>
    <p:extLst>
      <p:ext uri="{BB962C8B-B14F-4D97-AF65-F5344CB8AC3E}">
        <p14:creationId xmlns:p14="http://schemas.microsoft.com/office/powerpoint/2010/main" val="2089243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976D8F-8AEB-0B42-A4B2-EC30708873A7}" type="slidenum">
              <a:rPr lang="en-US" smtClean="0"/>
              <a:t>7</a:t>
            </a:fld>
            <a:endParaRPr lang="en-US" dirty="0"/>
          </a:p>
        </p:txBody>
      </p:sp>
    </p:spTree>
    <p:extLst>
      <p:ext uri="{BB962C8B-B14F-4D97-AF65-F5344CB8AC3E}">
        <p14:creationId xmlns:p14="http://schemas.microsoft.com/office/powerpoint/2010/main" val="3124309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7173" y="2899018"/>
            <a:ext cx="3450240" cy="6208012"/>
          </a:xfrm>
          <a:prstGeom prst="rect">
            <a:avLst/>
          </a:prstGeom>
        </p:spPr>
        <p:txBody>
          <a:bodyPr/>
          <a:lstStyle/>
          <a:p>
            <a:pPr defTabSz="440301">
              <a:defRPr/>
            </a:pPr>
            <a:r>
              <a:rPr lang="en-US" b="1" dirty="0"/>
              <a:t>Instructions to Participants:</a:t>
            </a:r>
          </a:p>
          <a:p>
            <a:pPr defTabSz="440301">
              <a:defRPr/>
            </a:pPr>
            <a:r>
              <a:rPr lang="en-US" dirty="0"/>
              <a:t>(To complete this activity, each group will need a set of cards labeled with thoughts, emotional reactions, and physical reactions/behaviors).</a:t>
            </a:r>
          </a:p>
          <a:p>
            <a:endParaRPr lang="en-US" dirty="0"/>
          </a:p>
          <a:p>
            <a:pPr marL="165261" indent="-165261">
              <a:buFont typeface="Arial" panose="020B0604020202020204" pitchFamily="34" charset="0"/>
              <a:buChar char="•"/>
            </a:pPr>
            <a:r>
              <a:rPr lang="en-US" dirty="0"/>
              <a:t>The goal of this activity is to help you correctly identify and categorize thoughts, emotions, physical reactions and behaviors.</a:t>
            </a:r>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r>
              <a:rPr lang="en-US" dirty="0"/>
              <a:t>Please work in small groups.  Each group will receive a packet of cards that includes an event card.  Each card will include a thought about the event, an emotional reaction, or a physical reaction. Sort each card into the correct piles so that you group all the thoughts, physical reactions, and emotional reactions together. </a:t>
            </a:r>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EB05526C-738D-AB45-8E3C-942B59565119}" type="slidenum">
              <a:rPr lang="en-US" smtClean="0"/>
              <a:pPr/>
              <a:t>8</a:t>
            </a:fld>
            <a:endParaRPr lang="en-US" dirty="0"/>
          </a:p>
        </p:txBody>
      </p:sp>
    </p:spTree>
    <p:extLst>
      <p:ext uri="{BB962C8B-B14F-4D97-AF65-F5344CB8AC3E}">
        <p14:creationId xmlns:p14="http://schemas.microsoft.com/office/powerpoint/2010/main" val="2159993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07173" y="2899018"/>
            <a:ext cx="3450240" cy="6208012"/>
          </a:xfrm>
          <a:prstGeom prst="rect">
            <a:avLst/>
          </a:prstGeom>
        </p:spPr>
        <p:txBody>
          <a:bodyPr/>
          <a:lstStyle/>
          <a:p>
            <a:r>
              <a:rPr lang="en-US" b="1" dirty="0">
                <a:latin typeface="+mj-lt"/>
              </a:rPr>
              <a:t>Facilitated Discussion:</a:t>
            </a:r>
          </a:p>
          <a:p>
            <a:pPr marL="165261" indent="-165261">
              <a:buFont typeface="Arial" panose="020B0604020202020204" pitchFamily="34" charset="0"/>
              <a:buChar char="•"/>
            </a:pPr>
            <a:r>
              <a:rPr lang="en-US" dirty="0">
                <a:latin typeface="+mj-lt"/>
              </a:rPr>
              <a:t>Were there any cards that were particularly challenging to categorize?  Why?</a:t>
            </a:r>
          </a:p>
          <a:p>
            <a:pPr marL="165261" indent="-165261">
              <a:buFont typeface="Arial" panose="020B0604020202020204" pitchFamily="34" charset="0"/>
              <a:buChar char="•"/>
            </a:pPr>
            <a:endParaRPr lang="en-US" dirty="0">
              <a:latin typeface="+mj-lt"/>
            </a:endParaRPr>
          </a:p>
          <a:p>
            <a:pPr marL="165261" indent="-165261">
              <a:buFont typeface="Arial" panose="020B0604020202020204" pitchFamily="34" charset="0"/>
              <a:buChar char="•"/>
            </a:pPr>
            <a:r>
              <a:rPr lang="en-US" dirty="0">
                <a:latin typeface="+mj-lt"/>
              </a:rPr>
              <a:t>Note that there are multiple thoughts someone could have about this event. Each thought might drive a different emotional and/or physical reaction.</a:t>
            </a:r>
          </a:p>
          <a:p>
            <a:pPr marL="165261" indent="-165261">
              <a:buFont typeface="Arial" panose="020B0604020202020204" pitchFamily="34" charset="0"/>
              <a:buChar char="•"/>
            </a:pPr>
            <a:r>
              <a:rPr lang="en-US" dirty="0">
                <a:latin typeface="+mj-lt"/>
              </a:rPr>
              <a:t>And, different people can have the different thoughts about the same event.</a:t>
            </a:r>
          </a:p>
          <a:p>
            <a:endParaRPr lang="en-US" dirty="0">
              <a:latin typeface="+mj-lt"/>
            </a:endParaRPr>
          </a:p>
          <a:p>
            <a:endParaRPr lang="en-US" dirty="0">
              <a:latin typeface="+mj-lt"/>
            </a:endParaRPr>
          </a:p>
          <a:p>
            <a:r>
              <a:rPr lang="en-US" b="1" dirty="0">
                <a:latin typeface="+mj-lt"/>
              </a:rPr>
              <a:t>Note to Trainer</a:t>
            </a:r>
            <a:r>
              <a:rPr lang="en-US" dirty="0">
                <a:latin typeface="+mj-lt"/>
              </a:rPr>
              <a:t>: </a:t>
            </a:r>
          </a:p>
          <a:p>
            <a:pPr marL="165261" indent="-165261">
              <a:buFont typeface="Arial" panose="020B0604020202020204" pitchFamily="34" charset="0"/>
              <a:buChar char="•"/>
            </a:pPr>
            <a:r>
              <a:rPr lang="en-US" dirty="0">
                <a:latin typeface="+mj-lt"/>
              </a:rPr>
              <a:t>Reveal correct answers for any cards where there are questions.  Ask if anyone needs help or clarification.  Record any challenges and offer suggestions on how to help categorize any of the cards.</a:t>
            </a:r>
          </a:p>
          <a:p>
            <a:pPr marL="165261" indent="-165261">
              <a:buFont typeface="Arial" panose="020B0604020202020204" pitchFamily="34" charset="0"/>
              <a:buChar char="•"/>
            </a:pPr>
            <a:r>
              <a:rPr lang="en-US" dirty="0">
                <a:latin typeface="+mj-lt"/>
              </a:rPr>
              <a:t>Highlight</a:t>
            </a:r>
            <a:r>
              <a:rPr lang="en-US" baseline="0" dirty="0">
                <a:latin typeface="+mj-lt"/>
              </a:rPr>
              <a:t> the challenges associated with differentiating your thoughts about an event from your emotional reaction—it is difficult to do in hypothetical situations such as these, and can be particularly difficult in our own lives.</a:t>
            </a:r>
            <a:endParaRPr lang="en-US" dirty="0">
              <a:latin typeface="+mj-lt"/>
            </a:endParaRPr>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EB05526C-738D-AB45-8E3C-942B59565119}" type="slidenum">
              <a:rPr lang="en-US" smtClean="0"/>
              <a:pPr/>
              <a:t>9</a:t>
            </a:fld>
            <a:endParaRPr lang="en-US" dirty="0"/>
          </a:p>
        </p:txBody>
      </p:sp>
      <p:sp>
        <p:nvSpPr>
          <p:cNvPr id="13" name="Slide Image Placeholder 12"/>
          <p:cNvSpPr>
            <a:spLocks noGrp="1" noRot="1" noChangeAspect="1"/>
          </p:cNvSpPr>
          <p:nvPr>
            <p:ph type="sldImg"/>
          </p:nvPr>
        </p:nvSpPr>
        <p:spPr>
          <a:xfrm>
            <a:off x="217488" y="180975"/>
            <a:ext cx="3430587" cy="2574925"/>
          </a:xfrm>
        </p:spPr>
      </p:sp>
    </p:spTree>
    <p:extLst>
      <p:ext uri="{BB962C8B-B14F-4D97-AF65-F5344CB8AC3E}">
        <p14:creationId xmlns:p14="http://schemas.microsoft.com/office/powerpoint/2010/main" val="1782019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317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0" y="1435110"/>
            <a:ext cx="3008313" cy="4691063"/>
          </a:xfrm>
        </p:spPr>
        <p:txBody>
          <a:bodyPr/>
          <a:lstStyle>
            <a:lvl1pPr marL="0" indent="0">
              <a:buNone/>
              <a:defRPr sz="1400"/>
            </a:lvl1pPr>
            <a:lvl2pPr marL="456791" indent="0">
              <a:buNone/>
              <a:defRPr sz="1200"/>
            </a:lvl2pPr>
            <a:lvl3pPr marL="913586" indent="0">
              <a:buNone/>
              <a:defRPr sz="1000"/>
            </a:lvl3pPr>
            <a:lvl4pPr marL="1370375" indent="0">
              <a:buNone/>
              <a:defRPr sz="900"/>
            </a:lvl4pPr>
            <a:lvl5pPr marL="1827170" indent="0">
              <a:buNone/>
              <a:defRPr sz="900"/>
            </a:lvl5pPr>
            <a:lvl6pPr marL="2283964" indent="0">
              <a:buNone/>
              <a:defRPr sz="900"/>
            </a:lvl6pPr>
            <a:lvl7pPr marL="2740758" indent="0">
              <a:buNone/>
              <a:defRPr sz="900"/>
            </a:lvl7pPr>
            <a:lvl8pPr marL="3197549" indent="0">
              <a:buNone/>
              <a:defRPr sz="900"/>
            </a:lvl8pPr>
            <a:lvl9pPr marL="36543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509D5B-8E5F-E243-9644-A109F21E6BC7}" type="datetime1">
              <a:rPr lang="en-US" smtClean="0"/>
              <a:t>5/6/2019</a:t>
            </a:fld>
            <a:endParaRPr lang="en-US" dirty="0"/>
          </a:p>
        </p:txBody>
      </p:sp>
      <p:sp>
        <p:nvSpPr>
          <p:cNvPr id="6" name="Footer Placeholder 5"/>
          <p:cNvSpPr>
            <a:spLocks noGrp="1"/>
          </p:cNvSpPr>
          <p:nvPr>
            <p:ph type="ftr" sz="quarter" idx="11"/>
          </p:nvPr>
        </p:nvSpPr>
        <p:spPr/>
        <p:txBody>
          <a:bodyPr/>
          <a:lstStyle/>
          <a:p>
            <a:r>
              <a:rPr lang="en-US" dirty="0"/>
              <a:t>@ TechWerks 2015</a:t>
            </a:r>
          </a:p>
        </p:txBody>
      </p:sp>
      <p:sp>
        <p:nvSpPr>
          <p:cNvPr id="7" name="Slide Number Placeholder 6"/>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2984517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91" indent="0">
              <a:buNone/>
              <a:defRPr sz="2800"/>
            </a:lvl2pPr>
            <a:lvl3pPr marL="913586" indent="0">
              <a:buNone/>
              <a:defRPr sz="2400"/>
            </a:lvl3pPr>
            <a:lvl4pPr marL="1370375" indent="0">
              <a:buNone/>
              <a:defRPr sz="2000"/>
            </a:lvl4pPr>
            <a:lvl5pPr marL="1827170" indent="0">
              <a:buNone/>
              <a:defRPr sz="2000"/>
            </a:lvl5pPr>
            <a:lvl6pPr marL="2283964" indent="0">
              <a:buNone/>
              <a:defRPr sz="2000"/>
            </a:lvl6pPr>
            <a:lvl7pPr marL="2740758" indent="0">
              <a:buNone/>
              <a:defRPr sz="2000"/>
            </a:lvl7pPr>
            <a:lvl8pPr marL="3197549" indent="0">
              <a:buNone/>
              <a:defRPr sz="2000"/>
            </a:lvl8pPr>
            <a:lvl9pPr marL="3654343" indent="0">
              <a:buNone/>
              <a:defRPr sz="2000"/>
            </a:lvl9pPr>
          </a:lstStyle>
          <a:p>
            <a:endParaRPr lang="en-US" dirty="0"/>
          </a:p>
        </p:txBody>
      </p:sp>
      <p:sp>
        <p:nvSpPr>
          <p:cNvPr id="4" name="Text Placeholder 3"/>
          <p:cNvSpPr>
            <a:spLocks noGrp="1"/>
          </p:cNvSpPr>
          <p:nvPr>
            <p:ph type="body" sz="half" idx="2"/>
          </p:nvPr>
        </p:nvSpPr>
        <p:spPr>
          <a:xfrm>
            <a:off x="1792288" y="5367342"/>
            <a:ext cx="5486400" cy="804862"/>
          </a:xfrm>
        </p:spPr>
        <p:txBody>
          <a:bodyPr/>
          <a:lstStyle>
            <a:lvl1pPr marL="0" indent="0">
              <a:buNone/>
              <a:defRPr sz="1400"/>
            </a:lvl1pPr>
            <a:lvl2pPr marL="456791" indent="0">
              <a:buNone/>
              <a:defRPr sz="1200"/>
            </a:lvl2pPr>
            <a:lvl3pPr marL="913586" indent="0">
              <a:buNone/>
              <a:defRPr sz="1000"/>
            </a:lvl3pPr>
            <a:lvl4pPr marL="1370375" indent="0">
              <a:buNone/>
              <a:defRPr sz="900"/>
            </a:lvl4pPr>
            <a:lvl5pPr marL="1827170" indent="0">
              <a:buNone/>
              <a:defRPr sz="900"/>
            </a:lvl5pPr>
            <a:lvl6pPr marL="2283964" indent="0">
              <a:buNone/>
              <a:defRPr sz="900"/>
            </a:lvl6pPr>
            <a:lvl7pPr marL="2740758" indent="0">
              <a:buNone/>
              <a:defRPr sz="900"/>
            </a:lvl7pPr>
            <a:lvl8pPr marL="3197549" indent="0">
              <a:buNone/>
              <a:defRPr sz="900"/>
            </a:lvl8pPr>
            <a:lvl9pPr marL="36543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D22DA0-BFD8-9240-A86B-9C263495BC5A}" type="datetime1">
              <a:rPr lang="en-US" smtClean="0"/>
              <a:t>5/6/2019</a:t>
            </a:fld>
            <a:endParaRPr lang="en-US" dirty="0"/>
          </a:p>
        </p:txBody>
      </p:sp>
      <p:sp>
        <p:nvSpPr>
          <p:cNvPr id="6" name="Footer Placeholder 5"/>
          <p:cNvSpPr>
            <a:spLocks noGrp="1"/>
          </p:cNvSpPr>
          <p:nvPr>
            <p:ph type="ftr" sz="quarter" idx="11"/>
          </p:nvPr>
        </p:nvSpPr>
        <p:spPr/>
        <p:txBody>
          <a:bodyPr/>
          <a:lstStyle/>
          <a:p>
            <a:r>
              <a:rPr lang="en-US" dirty="0"/>
              <a:t>@ TechWerks 2015</a:t>
            </a:r>
          </a:p>
        </p:txBody>
      </p:sp>
      <p:sp>
        <p:nvSpPr>
          <p:cNvPr id="7" name="Slide Number Placeholder 6"/>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1104587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6C51C6-15C4-F644-A114-9166B7CFB549}" type="datetime1">
              <a:rPr lang="en-US" smtClean="0"/>
              <a:t>5/6/2019</a:t>
            </a:fld>
            <a:endParaRPr lang="en-US" dirty="0"/>
          </a:p>
        </p:txBody>
      </p:sp>
      <p:sp>
        <p:nvSpPr>
          <p:cNvPr id="5" name="Footer Placeholder 4"/>
          <p:cNvSpPr>
            <a:spLocks noGrp="1"/>
          </p:cNvSpPr>
          <p:nvPr>
            <p:ph type="ftr" sz="quarter" idx="11"/>
          </p:nvPr>
        </p:nvSpPr>
        <p:spPr/>
        <p:txBody>
          <a:bodyPr/>
          <a:lstStyle/>
          <a:p>
            <a:r>
              <a:rPr lang="en-US" dirty="0"/>
              <a:t>@ TechWerks 2015</a:t>
            </a:r>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1102134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3D9447-9A15-2546-894D-CD80C03846B6}" type="datetime1">
              <a:rPr lang="en-US" smtClean="0"/>
              <a:t>5/6/2019</a:t>
            </a:fld>
            <a:endParaRPr lang="en-US" dirty="0"/>
          </a:p>
        </p:txBody>
      </p:sp>
      <p:sp>
        <p:nvSpPr>
          <p:cNvPr id="5" name="Footer Placeholder 4"/>
          <p:cNvSpPr>
            <a:spLocks noGrp="1"/>
          </p:cNvSpPr>
          <p:nvPr>
            <p:ph type="ftr" sz="quarter" idx="11"/>
          </p:nvPr>
        </p:nvSpPr>
        <p:spPr/>
        <p:txBody>
          <a:bodyPr/>
          <a:lstStyle/>
          <a:p>
            <a:r>
              <a:rPr lang="en-US" dirty="0"/>
              <a:t>@ TechWerks 2015</a:t>
            </a:r>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620057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92969" y="1151930"/>
            <a:ext cx="7358063" cy="2321719"/>
          </a:xfrm>
          <a:prstGeom prst="rect">
            <a:avLst/>
          </a:prstGeom>
        </p:spPr>
        <p:txBody>
          <a:bodyPr anchor="b"/>
          <a:lstStyle/>
          <a:p>
            <a:r>
              <a:rPr dirty="0"/>
              <a:t>Title Text</a:t>
            </a:r>
          </a:p>
        </p:txBody>
      </p:sp>
      <p:sp>
        <p:nvSpPr>
          <p:cNvPr id="12" name="Body Level One…"/>
          <p:cNvSpPr txBox="1">
            <a:spLocks noGrp="1"/>
          </p:cNvSpPr>
          <p:nvPr>
            <p:ph type="body" sz="quarter" idx="1"/>
          </p:nvPr>
        </p:nvSpPr>
        <p:spPr>
          <a:xfrm>
            <a:off x="892969" y="3545086"/>
            <a:ext cx="7358063" cy="794742"/>
          </a:xfrm>
          <a:prstGeom prst="rect">
            <a:avLst/>
          </a:prstGeom>
        </p:spPr>
        <p:txBody>
          <a:bodyPr anchor="t"/>
          <a:lstStyle>
            <a:lvl1pPr marL="0" indent="0" algn="ctr">
              <a:spcBef>
                <a:spcPts val="0"/>
              </a:spcBef>
              <a:buSzTx/>
              <a:buNone/>
              <a:defRPr sz="2601"/>
            </a:lvl1pPr>
            <a:lvl2pPr marL="0" indent="160729" algn="ctr">
              <a:spcBef>
                <a:spcPts val="0"/>
              </a:spcBef>
              <a:buSzTx/>
              <a:buNone/>
              <a:defRPr sz="2601"/>
            </a:lvl2pPr>
            <a:lvl3pPr marL="0" indent="321457" algn="ctr">
              <a:spcBef>
                <a:spcPts val="0"/>
              </a:spcBef>
              <a:buSzTx/>
              <a:buNone/>
              <a:defRPr sz="2601"/>
            </a:lvl3pPr>
            <a:lvl4pPr marL="0" indent="482186" algn="ctr">
              <a:spcBef>
                <a:spcPts val="0"/>
              </a:spcBef>
              <a:buSzTx/>
              <a:buNone/>
              <a:defRPr sz="2601"/>
            </a:lvl4pPr>
            <a:lvl5pPr marL="0" indent="642915"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t>‹#›</a:t>
            </a:fld>
            <a:endParaRPr dirty="0"/>
          </a:p>
        </p:txBody>
      </p:sp>
    </p:spTree>
    <p:extLst>
      <p:ext uri="{BB962C8B-B14F-4D97-AF65-F5344CB8AC3E}">
        <p14:creationId xmlns:p14="http://schemas.microsoft.com/office/powerpoint/2010/main" val="61070973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dirty="0">
              <a:solidFill>
                <a:prstClr val="white">
                  <a:tint val="75000"/>
                  <a:alpha val="60000"/>
                </a:prstClr>
              </a:solidFill>
            </a:endParaRPr>
          </a:p>
        </p:txBody>
      </p:sp>
      <p:sp>
        <p:nvSpPr>
          <p:cNvPr id="7" name="Text Placeholder 6"/>
          <p:cNvSpPr>
            <a:spLocks noGrp="1"/>
          </p:cNvSpPr>
          <p:nvPr>
            <p:ph type="body" sz="quarter" idx="11"/>
          </p:nvPr>
        </p:nvSpPr>
        <p:spPr>
          <a:xfrm>
            <a:off x="152400" y="1676400"/>
            <a:ext cx="8763000" cy="4694237"/>
          </a:xfrm>
        </p:spPr>
        <p:txBody>
          <a:bodyPr/>
          <a:lstStyle>
            <a:lvl1pPr marL="514350" indent="-514350">
              <a:buSzPct val="100000"/>
              <a:buFont typeface="Courier New" panose="02070309020205020404" pitchFamily="49" charset="0"/>
              <a:buChar char="o"/>
              <a:defRPr/>
            </a:lvl1pPr>
            <a:lvl2pPr marL="880110" indent="-514350">
              <a:buSzPct val="100000"/>
              <a:buFont typeface="Courier New" panose="02070309020205020404" pitchFamily="49" charset="0"/>
              <a:buChar char="o"/>
              <a:defRPr/>
            </a:lvl2pPr>
            <a:lvl3pPr marL="1234440" indent="-457200">
              <a:buSzPct val="100000"/>
              <a:buFont typeface="Courier New" panose="02070309020205020404" pitchFamily="49" charset="0"/>
              <a:buChar char="o"/>
              <a:defRPr/>
            </a:lvl3pPr>
            <a:lvl4pPr marL="1554480" indent="-457200">
              <a:buSzPct val="100000"/>
              <a:buFont typeface="Courier New" panose="02070309020205020404" pitchFamily="49" charset="0"/>
              <a:buChar char="o"/>
              <a:defRPr/>
            </a:lvl4pPr>
            <a:lvl5pPr marL="1828800" indent="-457200">
              <a:buSzPct val="100000"/>
              <a:buFont typeface="Courier New" panose="02070309020205020404" pitchFamily="49" charset="0"/>
              <a:buChar cha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13320" y="76200"/>
            <a:ext cx="1554480" cy="15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9798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b="0" i="0">
                <a:latin typeface="Garamond" charset="0"/>
                <a:ea typeface="Garamond" charset="0"/>
                <a:cs typeface="Garamond" charset="0"/>
              </a:defRPr>
            </a:lvl1pPr>
            <a:lvl2pPr>
              <a:defRPr b="0" i="0">
                <a:latin typeface="Garamond" charset="0"/>
                <a:ea typeface="Garamond" charset="0"/>
                <a:cs typeface="Garamond" charset="0"/>
              </a:defRPr>
            </a:lvl2pPr>
            <a:lvl3pPr>
              <a:defRPr b="0" i="0">
                <a:latin typeface="Garamond" charset="0"/>
                <a:ea typeface="Garamond" charset="0"/>
                <a:cs typeface="Garamond" charset="0"/>
              </a:defRPr>
            </a:lvl3pPr>
            <a:lvl4pPr>
              <a:defRPr b="0" i="0">
                <a:latin typeface="Garamond" charset="0"/>
                <a:ea typeface="Garamond" charset="0"/>
                <a:cs typeface="Garamond" charset="0"/>
              </a:defRPr>
            </a:lvl4pPr>
            <a:lvl5pPr>
              <a:defRPr b="0" i="0">
                <a:latin typeface="Garamond" charset="0"/>
                <a:ea typeface="Garamond" charset="0"/>
                <a:cs typeface="Garamon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00E6477-D797-0D46-A432-9199282C04EC}" type="datetime1">
              <a:rPr lang="en-US" smtClean="0"/>
              <a:t>5/6/2019</a:t>
            </a:fld>
            <a:endParaRPr lang="en-US" dirty="0"/>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293967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1A818B-49B5-7A46-A10F-2B3150EF4B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16" t="12977" r="19216" b="16903"/>
          <a:stretch/>
        </p:blipFill>
        <p:spPr>
          <a:xfrm>
            <a:off x="3108360" y="4306163"/>
            <a:ext cx="2961766" cy="2096532"/>
          </a:xfrm>
          <a:prstGeom prst="rect">
            <a:avLst/>
          </a:prstGeom>
        </p:spPr>
      </p:pic>
      <p:sp>
        <p:nvSpPr>
          <p:cNvPr id="6" name="TextBox 5">
            <a:extLst>
              <a:ext uri="{FF2B5EF4-FFF2-40B4-BE49-F238E27FC236}">
                <a16:creationId xmlns:a16="http://schemas.microsoft.com/office/drawing/2014/main" id="{817DB5B5-9DCE-AF4A-99CB-FC631237C8AA}"/>
              </a:ext>
            </a:extLst>
          </p:cNvPr>
          <p:cNvSpPr txBox="1"/>
          <p:nvPr userDrawn="1"/>
        </p:nvSpPr>
        <p:spPr>
          <a:xfrm>
            <a:off x="2938719" y="1339121"/>
            <a:ext cx="3301047" cy="369332"/>
          </a:xfrm>
          <a:prstGeom prst="rect">
            <a:avLst/>
          </a:prstGeom>
          <a:solidFill>
            <a:srgbClr val="003046"/>
          </a:solidFill>
        </p:spPr>
        <p:txBody>
          <a:bodyPr wrap="square" rtlCol="0" anchor="ctr">
            <a:spAutoFit/>
          </a:bodyPr>
          <a:lstStyle/>
          <a:p>
            <a:pPr algn="ctr"/>
            <a:r>
              <a:rPr lang="en-US" b="1" i="0" dirty="0">
                <a:solidFill>
                  <a:schemeClr val="bg2"/>
                </a:solidFill>
                <a:latin typeface="Avenir Black" panose="02000503020000020003" pitchFamily="2" charset="0"/>
              </a:rPr>
              <a:t>SKILL</a:t>
            </a:r>
          </a:p>
        </p:txBody>
      </p:sp>
    </p:spTree>
    <p:extLst>
      <p:ext uri="{BB962C8B-B14F-4D97-AF65-F5344CB8AC3E}">
        <p14:creationId xmlns:p14="http://schemas.microsoft.com/office/powerpoint/2010/main" val="3334944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22959" y="3291089"/>
            <a:ext cx="7772400" cy="1362075"/>
          </a:xfrm>
        </p:spPr>
        <p:txBody>
          <a:bodyPr anchor="t"/>
          <a:lstStyle>
            <a:lvl1pPr algn="ctr">
              <a:defRPr sz="4000" b="1" i="0" cap="none">
                <a:solidFill>
                  <a:schemeClr val="tx1"/>
                </a:solidFill>
                <a:latin typeface="Avenir Black" panose="02000503020000020003" pitchFamily="2" charset="0"/>
              </a:defRPr>
            </a:lvl1pPr>
          </a:lstStyle>
          <a:p>
            <a:endParaRPr lang="en-US" dirty="0"/>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
        <p:nvSpPr>
          <p:cNvPr id="7" name="TextBox 6">
            <a:extLst>
              <a:ext uri="{FF2B5EF4-FFF2-40B4-BE49-F238E27FC236}">
                <a16:creationId xmlns:a16="http://schemas.microsoft.com/office/drawing/2014/main" id="{DBAFBE61-CA46-6949-8AC3-39A155166862}"/>
              </a:ext>
            </a:extLst>
          </p:cNvPr>
          <p:cNvSpPr txBox="1"/>
          <p:nvPr userDrawn="1"/>
        </p:nvSpPr>
        <p:spPr>
          <a:xfrm>
            <a:off x="3058635" y="2778066"/>
            <a:ext cx="3301047" cy="369332"/>
          </a:xfrm>
          <a:prstGeom prst="rect">
            <a:avLst/>
          </a:prstGeom>
          <a:solidFill>
            <a:schemeClr val="tx1"/>
          </a:solidFill>
        </p:spPr>
        <p:txBody>
          <a:bodyPr wrap="square" rtlCol="0" anchor="ctr">
            <a:spAutoFit/>
          </a:bodyPr>
          <a:lstStyle/>
          <a:p>
            <a:pPr algn="ctr"/>
            <a:r>
              <a:rPr lang="en-US" b="1" i="0" dirty="0">
                <a:solidFill>
                  <a:schemeClr val="bg2"/>
                </a:solidFill>
                <a:latin typeface="Avenir Black" panose="02000503020000020003" pitchFamily="2" charset="0"/>
              </a:rPr>
              <a:t>SKILL</a:t>
            </a:r>
          </a:p>
        </p:txBody>
      </p:sp>
    </p:spTree>
    <p:extLst>
      <p:ext uri="{BB962C8B-B14F-4D97-AF65-F5344CB8AC3E}">
        <p14:creationId xmlns:p14="http://schemas.microsoft.com/office/powerpoint/2010/main" val="114149677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83124" y="3212712"/>
            <a:ext cx="7772400" cy="1362075"/>
          </a:xfrm>
        </p:spPr>
        <p:txBody>
          <a:bodyPr anchor="t"/>
          <a:lstStyle>
            <a:lvl1pPr algn="ctr">
              <a:defRPr sz="4000" b="1" i="0" cap="none">
                <a:solidFill>
                  <a:schemeClr val="tx2"/>
                </a:solidFill>
                <a:latin typeface="Avenir Black" panose="02000503020000020003" pitchFamily="2" charset="0"/>
              </a:defRPr>
            </a:lvl1pPr>
          </a:lstStyle>
          <a:p>
            <a:endParaRPr lang="en-US" dirty="0"/>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
        <p:nvSpPr>
          <p:cNvPr id="7" name="TextBox 6">
            <a:extLst>
              <a:ext uri="{FF2B5EF4-FFF2-40B4-BE49-F238E27FC236}">
                <a16:creationId xmlns:a16="http://schemas.microsoft.com/office/drawing/2014/main" id="{DBAFBE61-CA46-6949-8AC3-39A155166862}"/>
              </a:ext>
            </a:extLst>
          </p:cNvPr>
          <p:cNvSpPr txBox="1"/>
          <p:nvPr userDrawn="1"/>
        </p:nvSpPr>
        <p:spPr>
          <a:xfrm>
            <a:off x="2918800" y="2725815"/>
            <a:ext cx="3301047" cy="369332"/>
          </a:xfrm>
          <a:prstGeom prst="rect">
            <a:avLst/>
          </a:prstGeom>
          <a:solidFill>
            <a:schemeClr val="tx2"/>
          </a:solidFill>
        </p:spPr>
        <p:txBody>
          <a:bodyPr wrap="square" rtlCol="0" anchor="ctr">
            <a:spAutoFit/>
          </a:bodyPr>
          <a:lstStyle/>
          <a:p>
            <a:pPr algn="ctr"/>
            <a:r>
              <a:rPr lang="en-US" b="1" i="0" dirty="0">
                <a:solidFill>
                  <a:schemeClr val="bg1"/>
                </a:solidFill>
                <a:latin typeface="Avenir Black" panose="02000503020000020003" pitchFamily="2" charset="0"/>
              </a:rPr>
              <a:t>ACTIVITY</a:t>
            </a:r>
          </a:p>
        </p:txBody>
      </p:sp>
    </p:spTree>
    <p:extLst>
      <p:ext uri="{BB962C8B-B14F-4D97-AF65-F5344CB8AC3E}">
        <p14:creationId xmlns:p14="http://schemas.microsoft.com/office/powerpoint/2010/main" val="4882148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877D55-D321-6D4D-ACC8-4E1FEC876C7E}" type="datetime1">
              <a:rPr lang="en-US" smtClean="0"/>
              <a:t>5/6/2019</a:t>
            </a:fld>
            <a:endParaRPr lang="en-US" dirty="0"/>
          </a:p>
        </p:txBody>
      </p:sp>
      <p:sp>
        <p:nvSpPr>
          <p:cNvPr id="7" name="Slide Number Placeholder 6"/>
          <p:cNvSpPr>
            <a:spLocks noGrp="1"/>
          </p:cNvSpPr>
          <p:nvPr>
            <p:ph type="sldNum" sz="quarter" idx="12"/>
          </p:nvPr>
        </p:nvSpPr>
        <p:spPr/>
        <p:txBody>
          <a:bodyPr/>
          <a:lstStyle/>
          <a:p>
            <a:fld id="{86EEA6DE-BC14-4C4E-99EC-19D27E7382D5}" type="slidenum">
              <a:rPr lang="en-US" smtClean="0"/>
              <a:pPr/>
              <a:t>‹#›</a:t>
            </a:fld>
            <a:endParaRPr lang="en-US" dirty="0"/>
          </a:p>
        </p:txBody>
      </p:sp>
      <p:cxnSp>
        <p:nvCxnSpPr>
          <p:cNvPr id="8" name="Straight Connector 7"/>
          <p:cNvCxnSpPr/>
          <p:nvPr userDrawn="1"/>
        </p:nvCxnSpPr>
        <p:spPr>
          <a:xfrm>
            <a:off x="0" y="1447800"/>
            <a:ext cx="9144000" cy="0"/>
          </a:xfrm>
          <a:prstGeom prst="line">
            <a:avLst/>
          </a:prstGeom>
          <a:ln w="63500" cmpd="dbl">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1295400"/>
            <a:ext cx="9144000" cy="0"/>
          </a:xfrm>
          <a:prstGeom prst="line">
            <a:avLst/>
          </a:prstGeom>
          <a:ln w="63500" cmpd="dbl">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470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2"/>
          </a:xfrm>
        </p:spPr>
        <p:txBody>
          <a:bodyPr anchor="b"/>
          <a:lstStyle>
            <a:lvl1pPr marL="0" indent="0">
              <a:buNone/>
              <a:defRPr sz="2400" b="1"/>
            </a:lvl1pPr>
            <a:lvl2pPr marL="456791" indent="0">
              <a:buNone/>
              <a:defRPr sz="2000" b="1"/>
            </a:lvl2pPr>
            <a:lvl3pPr marL="913586" indent="0">
              <a:buNone/>
              <a:defRPr sz="1800" b="1"/>
            </a:lvl3pPr>
            <a:lvl4pPr marL="1370375" indent="0">
              <a:buNone/>
              <a:defRPr sz="1600" b="1"/>
            </a:lvl4pPr>
            <a:lvl5pPr marL="1827170" indent="0">
              <a:buNone/>
              <a:defRPr sz="1600" b="1"/>
            </a:lvl5pPr>
            <a:lvl6pPr marL="2283964" indent="0">
              <a:buNone/>
              <a:defRPr sz="1600" b="1"/>
            </a:lvl6pPr>
            <a:lvl7pPr marL="2740758" indent="0">
              <a:buNone/>
              <a:defRPr sz="1600" b="1"/>
            </a:lvl7pPr>
            <a:lvl8pPr marL="3197549" indent="0">
              <a:buNone/>
              <a:defRPr sz="1600" b="1"/>
            </a:lvl8pPr>
            <a:lvl9pPr marL="365434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7"/>
            <a:ext cx="4041775" cy="639762"/>
          </a:xfrm>
        </p:spPr>
        <p:txBody>
          <a:bodyPr anchor="b"/>
          <a:lstStyle>
            <a:lvl1pPr marL="0" indent="0">
              <a:buNone/>
              <a:defRPr sz="2400" b="1"/>
            </a:lvl1pPr>
            <a:lvl2pPr marL="456791" indent="0">
              <a:buNone/>
              <a:defRPr sz="2000" b="1"/>
            </a:lvl2pPr>
            <a:lvl3pPr marL="913586" indent="0">
              <a:buNone/>
              <a:defRPr sz="1800" b="1"/>
            </a:lvl3pPr>
            <a:lvl4pPr marL="1370375" indent="0">
              <a:buNone/>
              <a:defRPr sz="1600" b="1"/>
            </a:lvl4pPr>
            <a:lvl5pPr marL="1827170" indent="0">
              <a:buNone/>
              <a:defRPr sz="1600" b="1"/>
            </a:lvl5pPr>
            <a:lvl6pPr marL="2283964" indent="0">
              <a:buNone/>
              <a:defRPr sz="1600" b="1"/>
            </a:lvl6pPr>
            <a:lvl7pPr marL="2740758" indent="0">
              <a:buNone/>
              <a:defRPr sz="1600" b="1"/>
            </a:lvl7pPr>
            <a:lvl8pPr marL="3197549" indent="0">
              <a:buNone/>
              <a:defRPr sz="1600" b="1"/>
            </a:lvl8pPr>
            <a:lvl9pPr marL="36543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A4F6E7-8BD1-6E42-AF01-61D98660EA31}" type="datetime1">
              <a:rPr lang="en-US" smtClean="0"/>
              <a:t>5/6/2019</a:t>
            </a:fld>
            <a:endParaRPr lang="en-US" dirty="0"/>
          </a:p>
        </p:txBody>
      </p:sp>
      <p:sp>
        <p:nvSpPr>
          <p:cNvPr id="9" name="Slide Number Placeholder 8"/>
          <p:cNvSpPr>
            <a:spLocks noGrp="1"/>
          </p:cNvSpPr>
          <p:nvPr>
            <p:ph type="sldNum" sz="quarter" idx="12"/>
          </p:nvPr>
        </p:nvSpPr>
        <p:spPr/>
        <p:txBody>
          <a:bodyPr/>
          <a:lstStyle/>
          <a:p>
            <a:fld id="{86EEA6DE-BC14-4C4E-99EC-19D27E7382D5}" type="slidenum">
              <a:rPr lang="en-US" smtClean="0"/>
              <a:pPr/>
              <a:t>‹#›</a:t>
            </a:fld>
            <a:endParaRPr lang="en-US" dirty="0"/>
          </a:p>
        </p:txBody>
      </p:sp>
      <p:cxnSp>
        <p:nvCxnSpPr>
          <p:cNvPr id="10" name="Straight Connector 9"/>
          <p:cNvCxnSpPr/>
          <p:nvPr userDrawn="1"/>
        </p:nvCxnSpPr>
        <p:spPr>
          <a:xfrm>
            <a:off x="0" y="1447800"/>
            <a:ext cx="9144000" cy="0"/>
          </a:xfrm>
          <a:prstGeom prst="line">
            <a:avLst/>
          </a:prstGeom>
          <a:ln w="63500" cmpd="dbl">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0" y="1295400"/>
            <a:ext cx="9144000" cy="0"/>
          </a:xfrm>
          <a:prstGeom prst="line">
            <a:avLst/>
          </a:prstGeom>
          <a:ln w="63500" cmpd="dbl">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493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0024C7-42AE-E647-A954-977FAFB58D02}" type="datetime1">
              <a:rPr lang="en-US" smtClean="0"/>
              <a:t>5/6/2019</a:t>
            </a:fld>
            <a:endParaRPr lang="en-US" dirty="0"/>
          </a:p>
        </p:txBody>
      </p:sp>
      <p:sp>
        <p:nvSpPr>
          <p:cNvPr id="5" name="Slide Number Placeholder 4"/>
          <p:cNvSpPr>
            <a:spLocks noGrp="1"/>
          </p:cNvSpPr>
          <p:nvPr>
            <p:ph type="sldNum" sz="quarter" idx="12"/>
          </p:nvPr>
        </p:nvSpPr>
        <p:spPr/>
        <p:txBody>
          <a:bodyPr/>
          <a:lstStyle/>
          <a:p>
            <a:fld id="{86EEA6DE-BC14-4C4E-99EC-19D27E7382D5}" type="slidenum">
              <a:rPr lang="en-US" smtClean="0"/>
              <a:pPr/>
              <a:t>‹#›</a:t>
            </a:fld>
            <a:endParaRPr lang="en-US" dirty="0"/>
          </a:p>
        </p:txBody>
      </p:sp>
      <p:cxnSp>
        <p:nvCxnSpPr>
          <p:cNvPr id="6" name="Straight Connector 5"/>
          <p:cNvCxnSpPr/>
          <p:nvPr userDrawn="1"/>
        </p:nvCxnSpPr>
        <p:spPr>
          <a:xfrm>
            <a:off x="0" y="1447800"/>
            <a:ext cx="9144000" cy="0"/>
          </a:xfrm>
          <a:prstGeom prst="line">
            <a:avLst/>
          </a:prstGeom>
          <a:ln w="63500" cmpd="dbl">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0" y="1295400"/>
            <a:ext cx="9144000" cy="0"/>
          </a:xfrm>
          <a:prstGeom prst="line">
            <a:avLst/>
          </a:prstGeom>
          <a:ln w="63500" cmpd="dbl">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617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E16A5F-153F-FA4D-9D09-091733C8D1ED}" type="datetime1">
              <a:rPr lang="en-US" smtClean="0"/>
              <a:t>5/6/2019</a:t>
            </a:fld>
            <a:endParaRPr lang="en-US" dirty="0"/>
          </a:p>
        </p:txBody>
      </p:sp>
      <p:sp>
        <p:nvSpPr>
          <p:cNvPr id="4" name="Slide Number Placeholder 3"/>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4197382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9169"/>
            <a:ext cx="8229600" cy="1143000"/>
          </a:xfrm>
          <a:prstGeom prst="rect">
            <a:avLst/>
          </a:prstGeom>
        </p:spPr>
        <p:txBody>
          <a:bodyPr vert="horz" lIns="91357" tIns="45678" rIns="91357" bIns="45678"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357" tIns="45678" rIns="91357" bIns="4567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60"/>
            <a:ext cx="2133600" cy="365125"/>
          </a:xfrm>
          <a:prstGeom prst="rect">
            <a:avLst/>
          </a:prstGeom>
        </p:spPr>
        <p:txBody>
          <a:bodyPr vert="horz" lIns="91357" tIns="45678" rIns="91357" bIns="45678" rtlCol="0" anchor="ctr"/>
          <a:lstStyle>
            <a:lvl1pPr algn="l">
              <a:defRPr sz="1200">
                <a:solidFill>
                  <a:schemeClr val="tx1">
                    <a:tint val="75000"/>
                  </a:schemeClr>
                </a:solidFill>
              </a:defRPr>
            </a:lvl1pPr>
          </a:lstStyle>
          <a:p>
            <a:fld id="{4C704443-33DC-9449-A421-3824B4BFA832}" type="datetime1">
              <a:rPr lang="en-US" smtClean="0"/>
              <a:t>5/6/2019</a:t>
            </a:fld>
            <a:endParaRPr lang="en-US" dirty="0"/>
          </a:p>
        </p:txBody>
      </p:sp>
      <p:sp>
        <p:nvSpPr>
          <p:cNvPr id="5" name="Footer Placeholder 4"/>
          <p:cNvSpPr>
            <a:spLocks noGrp="1"/>
          </p:cNvSpPr>
          <p:nvPr>
            <p:ph type="ftr" sz="quarter" idx="3"/>
          </p:nvPr>
        </p:nvSpPr>
        <p:spPr>
          <a:xfrm>
            <a:off x="3124200" y="6356360"/>
            <a:ext cx="2895600" cy="365125"/>
          </a:xfrm>
          <a:prstGeom prst="rect">
            <a:avLst/>
          </a:prstGeom>
        </p:spPr>
        <p:txBody>
          <a:bodyPr vert="horz" lIns="91357" tIns="45678" rIns="91357" bIns="45678" rtlCol="0" anchor="ctr"/>
          <a:lstStyle>
            <a:lvl1pPr algn="ctr">
              <a:defRPr sz="1200">
                <a:solidFill>
                  <a:schemeClr val="tx1">
                    <a:tint val="75000"/>
                  </a:schemeClr>
                </a:solidFill>
              </a:defRPr>
            </a:lvl1pPr>
          </a:lstStyle>
          <a:p>
            <a:r>
              <a:rPr lang="en-US" dirty="0"/>
              <a:t>@ TechWerks 2015</a:t>
            </a:r>
          </a:p>
        </p:txBody>
      </p:sp>
      <p:sp>
        <p:nvSpPr>
          <p:cNvPr id="6" name="Slide Number Placeholder 5"/>
          <p:cNvSpPr>
            <a:spLocks noGrp="1"/>
          </p:cNvSpPr>
          <p:nvPr>
            <p:ph type="sldNum" sz="quarter" idx="4"/>
          </p:nvPr>
        </p:nvSpPr>
        <p:spPr>
          <a:xfrm>
            <a:off x="6553200" y="6356360"/>
            <a:ext cx="2133600" cy="365125"/>
          </a:xfrm>
          <a:prstGeom prst="rect">
            <a:avLst/>
          </a:prstGeom>
        </p:spPr>
        <p:txBody>
          <a:bodyPr vert="horz" lIns="91357" tIns="45678" rIns="91357" bIns="45678" rtlCol="0" anchor="ctr"/>
          <a:lstStyle>
            <a:lvl1pPr algn="r">
              <a:defRPr sz="1200">
                <a:solidFill>
                  <a:schemeClr val="tx1">
                    <a:tint val="75000"/>
                  </a:schemeClr>
                </a:solidFill>
              </a:defRPr>
            </a:lvl1p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2899308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51" r:id="rId4"/>
    <p:sldLayoutId id="2147483662"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4" r:id="rId15"/>
  </p:sldLayoutIdLst>
  <p:hf sldNum="0" hdr="0" ftr="0" dt="0"/>
  <p:txStyles>
    <p:titleStyle>
      <a:lvl1pPr algn="ctr" defTabSz="456791" rtl="0" eaLnBrk="1" latinLnBrk="0" hangingPunct="1">
        <a:spcBef>
          <a:spcPct val="0"/>
        </a:spcBef>
        <a:buNone/>
        <a:defRPr sz="4400" b="1" i="0" kern="12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1pPr>
    </p:titleStyle>
    <p:bodyStyle>
      <a:lvl1pPr marL="342596" indent="-342596" algn="l" defTabSz="456791" rtl="0" eaLnBrk="1" latinLnBrk="0" hangingPunct="1">
        <a:spcBef>
          <a:spcPct val="20000"/>
        </a:spcBef>
        <a:buFont typeface="Arial"/>
        <a:buChar char="•"/>
        <a:defRPr sz="4000" b="0" i="0" kern="1200">
          <a:solidFill>
            <a:schemeClr val="tx1"/>
          </a:solidFill>
          <a:latin typeface="Avenir Medium" panose="02000503020000020003" pitchFamily="2" charset="0"/>
          <a:ea typeface="Avenir Medium" panose="02000503020000020003" pitchFamily="2" charset="0"/>
          <a:cs typeface="Avenir Medium" panose="02000503020000020003" pitchFamily="2" charset="0"/>
        </a:defRPr>
      </a:lvl1pPr>
      <a:lvl2pPr marL="742288" indent="-285495" algn="l" defTabSz="456791" rtl="0" eaLnBrk="1" latinLnBrk="0" hangingPunct="1">
        <a:spcBef>
          <a:spcPct val="20000"/>
        </a:spcBef>
        <a:buFont typeface="Arial"/>
        <a:buChar char="–"/>
        <a:defRPr sz="3600" b="0" i="0" kern="1200">
          <a:solidFill>
            <a:schemeClr val="tx1"/>
          </a:solidFill>
          <a:latin typeface="Avenir Medium" panose="02000503020000020003" pitchFamily="2" charset="0"/>
          <a:ea typeface="Avenir Medium" panose="02000503020000020003" pitchFamily="2" charset="0"/>
          <a:cs typeface="Avenir Medium" panose="02000503020000020003" pitchFamily="2" charset="0"/>
        </a:defRPr>
      </a:lvl2pPr>
      <a:lvl3pPr marL="1141981" indent="-228398" algn="l" defTabSz="456791" rtl="0" eaLnBrk="1" latinLnBrk="0" hangingPunct="1">
        <a:spcBef>
          <a:spcPct val="20000"/>
        </a:spcBef>
        <a:buFont typeface="Arial"/>
        <a:buChar char="•"/>
        <a:defRPr sz="3200" b="0" i="0" kern="1200">
          <a:solidFill>
            <a:schemeClr val="tx1"/>
          </a:solidFill>
          <a:latin typeface="Avenir Medium" panose="02000503020000020003" pitchFamily="2" charset="0"/>
          <a:ea typeface="Avenir Medium" panose="02000503020000020003" pitchFamily="2" charset="0"/>
          <a:cs typeface="Avenir Medium" panose="02000503020000020003" pitchFamily="2" charset="0"/>
        </a:defRPr>
      </a:lvl3pPr>
      <a:lvl4pPr marL="1598774" indent="-228398" algn="l" defTabSz="456791" rtl="0" eaLnBrk="1" latinLnBrk="0" hangingPunct="1">
        <a:spcBef>
          <a:spcPct val="20000"/>
        </a:spcBef>
        <a:buFont typeface="Arial"/>
        <a:buChar char="–"/>
        <a:defRPr sz="2800" b="0" i="0" kern="1200">
          <a:solidFill>
            <a:schemeClr val="tx1"/>
          </a:solidFill>
          <a:latin typeface="Avenir Medium" panose="02000503020000020003" pitchFamily="2" charset="0"/>
          <a:ea typeface="Avenir Medium" panose="02000503020000020003" pitchFamily="2" charset="0"/>
          <a:cs typeface="Avenir Medium" panose="02000503020000020003" pitchFamily="2" charset="0"/>
        </a:defRPr>
      </a:lvl4pPr>
      <a:lvl5pPr marL="2055567" indent="-228398" algn="l" defTabSz="456791" rtl="0" eaLnBrk="1" latinLnBrk="0" hangingPunct="1">
        <a:spcBef>
          <a:spcPct val="20000"/>
        </a:spcBef>
        <a:buFont typeface="Arial"/>
        <a:buChar char="»"/>
        <a:defRPr sz="2800" b="0" i="0" kern="1200">
          <a:solidFill>
            <a:schemeClr val="tx1"/>
          </a:solidFill>
          <a:latin typeface="Avenir Medium" panose="02000503020000020003" pitchFamily="2" charset="0"/>
          <a:ea typeface="Avenir Medium" panose="02000503020000020003" pitchFamily="2" charset="0"/>
          <a:cs typeface="Avenir Medium" panose="02000503020000020003" pitchFamily="2" charset="0"/>
        </a:defRPr>
      </a:lvl5pPr>
      <a:lvl6pPr marL="2512361" indent="-228398" algn="l" defTabSz="456791" rtl="0" eaLnBrk="1" latinLnBrk="0" hangingPunct="1">
        <a:spcBef>
          <a:spcPct val="20000"/>
        </a:spcBef>
        <a:buFont typeface="Arial"/>
        <a:buChar char="•"/>
        <a:defRPr sz="2000" kern="1200">
          <a:solidFill>
            <a:schemeClr val="tx1"/>
          </a:solidFill>
          <a:latin typeface="+mn-lt"/>
          <a:ea typeface="+mn-ea"/>
          <a:cs typeface="+mn-cs"/>
        </a:defRPr>
      </a:lvl6pPr>
      <a:lvl7pPr marL="2969154" indent="-228398" algn="l" defTabSz="456791" rtl="0" eaLnBrk="1" latinLnBrk="0" hangingPunct="1">
        <a:spcBef>
          <a:spcPct val="20000"/>
        </a:spcBef>
        <a:buFont typeface="Arial"/>
        <a:buChar char="•"/>
        <a:defRPr sz="2000" kern="1200">
          <a:solidFill>
            <a:schemeClr val="tx1"/>
          </a:solidFill>
          <a:latin typeface="+mn-lt"/>
          <a:ea typeface="+mn-ea"/>
          <a:cs typeface="+mn-cs"/>
        </a:defRPr>
      </a:lvl7pPr>
      <a:lvl8pPr marL="3425945" indent="-228398" algn="l" defTabSz="456791" rtl="0" eaLnBrk="1" latinLnBrk="0" hangingPunct="1">
        <a:spcBef>
          <a:spcPct val="20000"/>
        </a:spcBef>
        <a:buFont typeface="Arial"/>
        <a:buChar char="•"/>
        <a:defRPr sz="2000" kern="1200">
          <a:solidFill>
            <a:schemeClr val="tx1"/>
          </a:solidFill>
          <a:latin typeface="+mn-lt"/>
          <a:ea typeface="+mn-ea"/>
          <a:cs typeface="+mn-cs"/>
        </a:defRPr>
      </a:lvl8pPr>
      <a:lvl9pPr marL="3882738" indent="-228398" algn="l" defTabSz="45679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791" rtl="0" eaLnBrk="1" latinLnBrk="0" hangingPunct="1">
        <a:defRPr sz="18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85DE6B-EC1E-334A-BFDB-EFEB52D5E7D6}"/>
              </a:ext>
            </a:extLst>
          </p:cNvPr>
          <p:cNvSpPr txBox="1"/>
          <p:nvPr/>
        </p:nvSpPr>
        <p:spPr>
          <a:xfrm>
            <a:off x="2921476" y="1843969"/>
            <a:ext cx="3301047" cy="769441"/>
          </a:xfrm>
          <a:prstGeom prst="rect">
            <a:avLst/>
          </a:prstGeom>
          <a:noFill/>
        </p:spPr>
        <p:txBody>
          <a:bodyPr wrap="square" rtlCol="0">
            <a:spAutoFit/>
          </a:bodyPr>
          <a:lstStyle/>
          <a:p>
            <a:pPr algn="ctr"/>
            <a:r>
              <a:rPr lang="en-US" sz="4400" b="1" i="0" dirty="0" err="1">
                <a:latin typeface="Avenir Black" panose="02000503020000020003" pitchFamily="2" charset="0"/>
              </a:rPr>
              <a:t>ReFrame</a:t>
            </a:r>
            <a:endParaRPr lang="en-US" sz="4400" b="1" i="0" dirty="0">
              <a:latin typeface="Avenir Black" panose="02000503020000020003" pitchFamily="2" charset="0"/>
            </a:endParaRPr>
          </a:p>
        </p:txBody>
      </p:sp>
    </p:spTree>
    <p:extLst>
      <p:ext uri="{BB962C8B-B14F-4D97-AF65-F5344CB8AC3E}">
        <p14:creationId xmlns:p14="http://schemas.microsoft.com/office/powerpoint/2010/main" val="2766089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5422"/>
            <a:ext cx="9144000" cy="1143000"/>
          </a:xfrm>
        </p:spPr>
        <p:txBody>
          <a:bodyPr>
            <a:normAutofit/>
          </a:bodyPr>
          <a:lstStyle/>
          <a:p>
            <a:r>
              <a:rPr lang="en-US" dirty="0"/>
              <a:t>Was my reaction harmful?</a:t>
            </a:r>
          </a:p>
        </p:txBody>
      </p:sp>
      <p:sp>
        <p:nvSpPr>
          <p:cNvPr id="3" name="Content Placeholder 2"/>
          <p:cNvSpPr>
            <a:spLocks noGrp="1"/>
          </p:cNvSpPr>
          <p:nvPr>
            <p:ph idx="1"/>
          </p:nvPr>
        </p:nvSpPr>
        <p:spPr>
          <a:xfrm>
            <a:off x="228600" y="1398422"/>
            <a:ext cx="8686800" cy="5030087"/>
          </a:xfrm>
        </p:spPr>
        <p:txBody>
          <a:bodyPr>
            <a:normAutofit fontScale="85000" lnSpcReduction="20000"/>
          </a:bodyPr>
          <a:lstStyle/>
          <a:p>
            <a:r>
              <a:rPr lang="en-US" sz="3600" dirty="0"/>
              <a:t>Did your reactions:</a:t>
            </a:r>
          </a:p>
          <a:p>
            <a:pPr lvl="1"/>
            <a:r>
              <a:rPr lang="en-US" sz="3500" dirty="0"/>
              <a:t>Interfere with your personal life goals or your unit’s mission or objectives?</a:t>
            </a:r>
          </a:p>
          <a:p>
            <a:pPr lvl="1"/>
            <a:r>
              <a:rPr lang="en-US" sz="3500" dirty="0"/>
              <a:t>Undermine your values or what is most important to you?</a:t>
            </a:r>
          </a:p>
          <a:p>
            <a:pPr lvl="1"/>
            <a:r>
              <a:rPr lang="en-US" sz="3500" dirty="0"/>
              <a:t>Hurt your relationships?</a:t>
            </a:r>
          </a:p>
          <a:p>
            <a:pPr lvl="1"/>
            <a:endParaRPr lang="en-US" sz="3500" dirty="0"/>
          </a:p>
          <a:p>
            <a:pPr lvl="1"/>
            <a:r>
              <a:rPr lang="en-US" sz="3500" dirty="0"/>
              <a:t>In other words, did your reaction help or hurt?</a:t>
            </a:r>
          </a:p>
          <a:p>
            <a:pPr marL="456793" lvl="1" indent="0">
              <a:buNone/>
            </a:pPr>
            <a:endParaRPr lang="en-US" sz="3200" dirty="0"/>
          </a:p>
          <a:p>
            <a:pPr marL="26988" lvl="1" indent="0" algn="ctr">
              <a:buNone/>
            </a:pPr>
            <a:r>
              <a:rPr lang="en-US" sz="3500" dirty="0"/>
              <a:t>If so, </a:t>
            </a:r>
            <a:r>
              <a:rPr lang="en-US" sz="3500" b="1" dirty="0"/>
              <a:t>ReFrame how you think about the event </a:t>
            </a:r>
            <a:r>
              <a:rPr lang="en-US" sz="3500" dirty="0"/>
              <a:t>so you can react in a way that is more helpful</a:t>
            </a:r>
            <a:endParaRPr lang="en-US" sz="3500" b="1" i="1" dirty="0"/>
          </a:p>
        </p:txBody>
      </p:sp>
    </p:spTree>
    <p:extLst>
      <p:ext uri="{BB962C8B-B14F-4D97-AF65-F5344CB8AC3E}">
        <p14:creationId xmlns:p14="http://schemas.microsoft.com/office/powerpoint/2010/main" val="2856400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6" y="484909"/>
            <a:ext cx="7938655" cy="1143000"/>
          </a:xfrm>
        </p:spPr>
        <p:txBody>
          <a:bodyPr>
            <a:normAutofit/>
          </a:bodyPr>
          <a:lstStyle/>
          <a:p>
            <a:r>
              <a:rPr lang="en-US" dirty="0"/>
              <a:t>When to Use ReFrame</a:t>
            </a:r>
          </a:p>
        </p:txBody>
      </p:sp>
      <p:sp>
        <p:nvSpPr>
          <p:cNvPr id="3" name="Content Placeholder 2"/>
          <p:cNvSpPr>
            <a:spLocks noGrp="1"/>
          </p:cNvSpPr>
          <p:nvPr>
            <p:ph idx="1"/>
          </p:nvPr>
        </p:nvSpPr>
        <p:spPr>
          <a:xfrm>
            <a:off x="748145" y="1888958"/>
            <a:ext cx="7938655" cy="4525963"/>
          </a:xfrm>
        </p:spPr>
        <p:txBody>
          <a:bodyPr>
            <a:noAutofit/>
          </a:bodyPr>
          <a:lstStyle/>
          <a:p>
            <a:r>
              <a:rPr lang="en-US" sz="3600" dirty="0"/>
              <a:t>Use the skill:</a:t>
            </a:r>
          </a:p>
          <a:p>
            <a:pPr lvl="1"/>
            <a:r>
              <a:rPr lang="en-US" sz="3200" dirty="0"/>
              <a:t>To understand why you reacted in a certain way</a:t>
            </a:r>
          </a:p>
          <a:p>
            <a:pPr lvl="1"/>
            <a:r>
              <a:rPr lang="en-US" sz="3200" dirty="0"/>
              <a:t>When your reaction was not helpful</a:t>
            </a:r>
          </a:p>
          <a:p>
            <a:pPr lvl="1"/>
            <a:r>
              <a:rPr lang="en-US" sz="3200" dirty="0"/>
              <a:t>In the moment, to slow down</a:t>
            </a:r>
          </a:p>
        </p:txBody>
      </p:sp>
    </p:spTree>
    <p:extLst>
      <p:ext uri="{BB962C8B-B14F-4D97-AF65-F5344CB8AC3E}">
        <p14:creationId xmlns:p14="http://schemas.microsoft.com/office/powerpoint/2010/main" val="3875222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Re-frame in the moment</a:t>
            </a:r>
            <a:r>
              <a:rPr lang="en-US" dirty="0">
                <a:sym typeface="Wingdings"/>
              </a:rPr>
              <a:t> to </a:t>
            </a:r>
            <a:r>
              <a:rPr lang="en-US" i="1" dirty="0">
                <a:sym typeface="Wingdings"/>
              </a:rPr>
              <a:t>slow down</a:t>
            </a:r>
            <a:endParaRPr lang="en-US" i="1" dirty="0"/>
          </a:p>
        </p:txBody>
      </p:sp>
    </p:spTree>
    <p:extLst>
      <p:ext uri="{BB962C8B-B14F-4D97-AF65-F5344CB8AC3E}">
        <p14:creationId xmlns:p14="http://schemas.microsoft.com/office/powerpoint/2010/main" val="1667850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95D2E-5B00-C140-AC0C-9229DD99A627}"/>
              </a:ext>
            </a:extLst>
          </p:cNvPr>
          <p:cNvSpPr>
            <a:spLocks noGrp="1"/>
          </p:cNvSpPr>
          <p:nvPr>
            <p:ph type="title"/>
          </p:nvPr>
        </p:nvSpPr>
        <p:spPr/>
        <p:txBody>
          <a:bodyPr/>
          <a:lstStyle/>
          <a:p>
            <a:r>
              <a:rPr lang="en-US" dirty="0"/>
              <a:t>ReFrame</a:t>
            </a:r>
          </a:p>
        </p:txBody>
      </p:sp>
    </p:spTree>
    <p:extLst>
      <p:ext uri="{BB962C8B-B14F-4D97-AF65-F5344CB8AC3E}">
        <p14:creationId xmlns:p14="http://schemas.microsoft.com/office/powerpoint/2010/main" val="608218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4375" y="1365669"/>
            <a:ext cx="7858125" cy="4922520"/>
          </a:xfrm>
        </p:spPr>
        <p:txBody>
          <a:bodyPr>
            <a:normAutofit/>
          </a:bodyPr>
          <a:lstStyle/>
          <a:p>
            <a:pPr marL="0" indent="0">
              <a:buNone/>
            </a:pPr>
            <a:r>
              <a:rPr lang="en-US" sz="3600" dirty="0">
                <a:latin typeface="Avenir Light" panose="020B0402020203020204" pitchFamily="34" charset="77"/>
                <a:ea typeface="Avenir Book" charset="0"/>
                <a:cs typeface="Avenir Book" charset="0"/>
              </a:rPr>
              <a:t>Select an event you didn’t handle well.  The event should be recent and memorable. </a:t>
            </a:r>
          </a:p>
          <a:p>
            <a:r>
              <a:rPr lang="en-US" sz="3600" dirty="0">
                <a:latin typeface="Avenir Light" panose="020B0402020203020204" pitchFamily="34" charset="77"/>
                <a:ea typeface="Avenir Book" charset="0"/>
                <a:cs typeface="Avenir Book" charset="0"/>
              </a:rPr>
              <a:t>Be sure to focus on one event</a:t>
            </a:r>
          </a:p>
          <a:p>
            <a:r>
              <a:rPr lang="en-US" sz="3600" dirty="0">
                <a:latin typeface="Avenir Light" panose="020B0402020203020204" pitchFamily="34" charset="77"/>
                <a:ea typeface="Avenir Book" charset="0"/>
                <a:cs typeface="Avenir Book" charset="0"/>
              </a:rPr>
              <a:t>Be objective in the way you describe the event</a:t>
            </a:r>
          </a:p>
          <a:p>
            <a:r>
              <a:rPr lang="en-US" sz="3600" dirty="0">
                <a:latin typeface="Avenir Light" panose="020B0402020203020204" pitchFamily="34" charset="77"/>
                <a:ea typeface="Avenir Book" charset="0"/>
                <a:cs typeface="Avenir Book" charset="0"/>
              </a:rPr>
              <a:t>Be brief—no more than 1-3 sentences.</a:t>
            </a:r>
          </a:p>
          <a:p>
            <a:pPr lvl="1"/>
            <a:endParaRPr lang="en-US" sz="2400" dirty="0"/>
          </a:p>
        </p:txBody>
      </p:sp>
      <p:sp>
        <p:nvSpPr>
          <p:cNvPr id="5" name="Title 1"/>
          <p:cNvSpPr>
            <a:spLocks noGrp="1"/>
          </p:cNvSpPr>
          <p:nvPr>
            <p:ph type="title"/>
          </p:nvPr>
        </p:nvSpPr>
        <p:spPr>
          <a:xfrm>
            <a:off x="1316291" y="222669"/>
            <a:ext cx="6608524" cy="1143000"/>
          </a:xfrm>
        </p:spPr>
        <p:txBody>
          <a:bodyPr>
            <a:normAutofit/>
          </a:bodyPr>
          <a:lstStyle/>
          <a:p>
            <a:r>
              <a:rPr lang="en-US" dirty="0"/>
              <a:t>Activity: ReFrame</a:t>
            </a:r>
            <a:endParaRPr lang="en-US" sz="2200" dirty="0"/>
          </a:p>
        </p:txBody>
      </p:sp>
    </p:spTree>
    <p:extLst>
      <p:ext uri="{BB962C8B-B14F-4D97-AF65-F5344CB8AC3E}">
        <p14:creationId xmlns:p14="http://schemas.microsoft.com/office/powerpoint/2010/main" val="908660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ym typeface="Wingdings"/>
              </a:rPr>
              <a:t>Activity: ReFrame</a:t>
            </a:r>
            <a:endParaRPr lang="en-US" dirty="0"/>
          </a:p>
        </p:txBody>
      </p:sp>
      <p:sp>
        <p:nvSpPr>
          <p:cNvPr id="4" name="Content Placeholder 2"/>
          <p:cNvSpPr txBox="1">
            <a:spLocks/>
          </p:cNvSpPr>
          <p:nvPr/>
        </p:nvSpPr>
        <p:spPr>
          <a:xfrm>
            <a:off x="508000" y="1600199"/>
            <a:ext cx="8229600" cy="4525963"/>
          </a:xfrm>
          <a:prstGeom prst="rect">
            <a:avLst/>
          </a:prstGeom>
        </p:spPr>
        <p:txBody>
          <a:bodyPr vert="horz" lIns="91357" tIns="45678" rIns="91357" bIns="45678" rtlCol="0">
            <a:normAutofit/>
          </a:bodyPr>
          <a:lstStyle>
            <a:lvl1pPr marL="342596" indent="-342596" algn="l" defTabSz="456791" rtl="0" eaLnBrk="1" latinLnBrk="0" hangingPunct="1">
              <a:spcBef>
                <a:spcPct val="20000"/>
              </a:spcBef>
              <a:buFont typeface="Arial"/>
              <a:buChar char="•"/>
              <a:defRPr sz="3200" kern="1200">
                <a:solidFill>
                  <a:schemeClr val="tx1"/>
                </a:solidFill>
                <a:latin typeface="Cambria"/>
                <a:ea typeface="+mn-ea"/>
                <a:cs typeface="Cambria"/>
              </a:defRPr>
            </a:lvl1pPr>
            <a:lvl2pPr marL="742288" indent="-285495" algn="l" defTabSz="456791" rtl="0" eaLnBrk="1" latinLnBrk="0" hangingPunct="1">
              <a:spcBef>
                <a:spcPct val="20000"/>
              </a:spcBef>
              <a:buFont typeface="Arial"/>
              <a:buChar char="–"/>
              <a:defRPr sz="2800" kern="1200">
                <a:solidFill>
                  <a:schemeClr val="tx1"/>
                </a:solidFill>
                <a:latin typeface="Cambria"/>
                <a:ea typeface="+mn-ea"/>
                <a:cs typeface="Cambria"/>
              </a:defRPr>
            </a:lvl2pPr>
            <a:lvl3pPr marL="1141981" indent="-228398" algn="l" defTabSz="456791" rtl="0" eaLnBrk="1" latinLnBrk="0" hangingPunct="1">
              <a:spcBef>
                <a:spcPct val="20000"/>
              </a:spcBef>
              <a:buFont typeface="Arial"/>
              <a:buChar char="•"/>
              <a:defRPr sz="2400" kern="1200">
                <a:solidFill>
                  <a:schemeClr val="tx1"/>
                </a:solidFill>
                <a:latin typeface="Cambria"/>
                <a:ea typeface="+mn-ea"/>
                <a:cs typeface="Cambria"/>
              </a:defRPr>
            </a:lvl3pPr>
            <a:lvl4pPr marL="1598774" indent="-228398" algn="l" defTabSz="456791" rtl="0" eaLnBrk="1" latinLnBrk="0" hangingPunct="1">
              <a:spcBef>
                <a:spcPct val="20000"/>
              </a:spcBef>
              <a:buFont typeface="Arial"/>
              <a:buChar char="–"/>
              <a:defRPr sz="2000" kern="1200">
                <a:solidFill>
                  <a:schemeClr val="tx1"/>
                </a:solidFill>
                <a:latin typeface="Cambria"/>
                <a:ea typeface="+mn-ea"/>
                <a:cs typeface="Cambria"/>
              </a:defRPr>
            </a:lvl4pPr>
            <a:lvl5pPr marL="2055567" indent="-228398" algn="l" defTabSz="456791" rtl="0" eaLnBrk="1" latinLnBrk="0" hangingPunct="1">
              <a:spcBef>
                <a:spcPct val="20000"/>
              </a:spcBef>
              <a:buFont typeface="Arial"/>
              <a:buChar char="»"/>
              <a:defRPr sz="2000" kern="1200">
                <a:solidFill>
                  <a:schemeClr val="tx1"/>
                </a:solidFill>
                <a:latin typeface="Cambria"/>
                <a:ea typeface="+mn-ea"/>
                <a:cs typeface="Cambria"/>
              </a:defRPr>
            </a:lvl5pPr>
            <a:lvl6pPr marL="2512361" indent="-228398" algn="l" defTabSz="456791" rtl="0" eaLnBrk="1" latinLnBrk="0" hangingPunct="1">
              <a:spcBef>
                <a:spcPct val="20000"/>
              </a:spcBef>
              <a:buFont typeface="Arial"/>
              <a:buChar char="•"/>
              <a:defRPr sz="2000" kern="1200">
                <a:solidFill>
                  <a:schemeClr val="tx1"/>
                </a:solidFill>
                <a:latin typeface="+mn-lt"/>
                <a:ea typeface="+mn-ea"/>
                <a:cs typeface="+mn-cs"/>
              </a:defRPr>
            </a:lvl6pPr>
            <a:lvl7pPr marL="2969154" indent="-228398" algn="l" defTabSz="456791" rtl="0" eaLnBrk="1" latinLnBrk="0" hangingPunct="1">
              <a:spcBef>
                <a:spcPct val="20000"/>
              </a:spcBef>
              <a:buFont typeface="Arial"/>
              <a:buChar char="•"/>
              <a:defRPr sz="2000" kern="1200">
                <a:solidFill>
                  <a:schemeClr val="tx1"/>
                </a:solidFill>
                <a:latin typeface="+mn-lt"/>
                <a:ea typeface="+mn-ea"/>
                <a:cs typeface="+mn-cs"/>
              </a:defRPr>
            </a:lvl7pPr>
            <a:lvl8pPr marL="3425945" indent="-228398" algn="l" defTabSz="456791" rtl="0" eaLnBrk="1" latinLnBrk="0" hangingPunct="1">
              <a:spcBef>
                <a:spcPct val="20000"/>
              </a:spcBef>
              <a:buFont typeface="Arial"/>
              <a:buChar char="•"/>
              <a:defRPr sz="2000" kern="1200">
                <a:solidFill>
                  <a:schemeClr val="tx1"/>
                </a:solidFill>
                <a:latin typeface="+mn-lt"/>
                <a:ea typeface="+mn-ea"/>
                <a:cs typeface="+mn-cs"/>
              </a:defRPr>
            </a:lvl8pPr>
            <a:lvl9pPr marL="3882738" indent="-228398" algn="l" defTabSz="456791"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rabicPeriod"/>
            </a:pPr>
            <a:r>
              <a:rPr lang="en-US" dirty="0">
                <a:latin typeface="Avenir Light" panose="020B0402020203020204" pitchFamily="34" charset="77"/>
                <a:ea typeface="Avenir Book" charset="0"/>
                <a:cs typeface="Avenir Book" charset="0"/>
              </a:rPr>
              <a:t>Describe the event. Be brief, specific and objective.</a:t>
            </a:r>
          </a:p>
          <a:p>
            <a:pPr marL="514350" indent="-514350">
              <a:buFont typeface="+mj-lt"/>
              <a:buAutoNum type="arabicPeriod"/>
            </a:pPr>
            <a:r>
              <a:rPr lang="en-US" dirty="0">
                <a:latin typeface="Avenir Light" panose="020B0402020203020204" pitchFamily="34" charset="77"/>
                <a:ea typeface="Avenir Book" charset="0"/>
                <a:cs typeface="Avenir Book" charset="0"/>
              </a:rPr>
              <a:t>Record your thoughts and reactions to those thoughts (both physical and emotional)</a:t>
            </a:r>
          </a:p>
          <a:p>
            <a:pPr marL="514350" indent="-514350">
              <a:buFont typeface="+mj-lt"/>
              <a:buAutoNum type="arabicPeriod"/>
            </a:pPr>
            <a:r>
              <a:rPr lang="en-US" dirty="0">
                <a:latin typeface="Avenir Light" panose="020B0402020203020204" pitchFamily="34" charset="77"/>
                <a:ea typeface="Avenir Book" charset="0"/>
                <a:cs typeface="Avenir Book" charset="0"/>
              </a:rPr>
              <a:t>Ask, did my reactions help or hurt my mission or performance?</a:t>
            </a:r>
          </a:p>
          <a:p>
            <a:pPr marL="514350" indent="-514350">
              <a:buFont typeface="+mj-lt"/>
              <a:buAutoNum type="arabicPeriod"/>
            </a:pPr>
            <a:r>
              <a:rPr lang="en-US" dirty="0">
                <a:latin typeface="Avenir Light" panose="020B0402020203020204" pitchFamily="34" charset="77"/>
                <a:ea typeface="Avenir Book" charset="0"/>
                <a:cs typeface="Avenir Book" charset="0"/>
              </a:rPr>
              <a:t>If so, </a:t>
            </a:r>
            <a:r>
              <a:rPr lang="en-US" b="1" i="1" dirty="0">
                <a:latin typeface="Avenir Light" panose="020B0402020203020204" pitchFamily="34" charset="77"/>
                <a:ea typeface="Avenir Book" charset="0"/>
                <a:cs typeface="Avenir Book" charset="0"/>
              </a:rPr>
              <a:t>how can you reframe the event?</a:t>
            </a:r>
          </a:p>
        </p:txBody>
      </p:sp>
    </p:spTree>
    <p:extLst>
      <p:ext uri="{BB962C8B-B14F-4D97-AF65-F5344CB8AC3E}">
        <p14:creationId xmlns:p14="http://schemas.microsoft.com/office/powerpoint/2010/main" val="2068175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Define Your Values"/>
          <p:cNvSpPr txBox="1"/>
          <p:nvPr/>
        </p:nvSpPr>
        <p:spPr>
          <a:xfrm>
            <a:off x="933570" y="1434921"/>
            <a:ext cx="7428003" cy="423782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defTabSz="457200">
              <a:defRPr sz="5500" b="0">
                <a:solidFill>
                  <a:srgbClr val="FFFFFF"/>
                </a:solidFill>
                <a:latin typeface="Quicksand Regular"/>
                <a:ea typeface="Quicksand Regular"/>
                <a:cs typeface="Quicksand Regular"/>
                <a:sym typeface="Quicksand Regular"/>
              </a:defRPr>
            </a:lvl1pPr>
          </a:lstStyle>
          <a:p>
            <a:pPr algn="ctr"/>
            <a:r>
              <a:rPr lang="en-US" sz="3867" dirty="0">
                <a:solidFill>
                  <a:srgbClr val="003046"/>
                </a:solidFill>
                <a:latin typeface="Avenir Roman" panose="02000503020000020003" pitchFamily="2" charset="0"/>
              </a:rPr>
              <a:t>What was helpful?</a:t>
            </a:r>
          </a:p>
          <a:p>
            <a:pPr algn="ctr"/>
            <a:endParaRPr lang="en-US" sz="3867" dirty="0">
              <a:solidFill>
                <a:srgbClr val="003046"/>
              </a:solidFill>
              <a:latin typeface="Avenir Roman" panose="02000503020000020003" pitchFamily="2" charset="0"/>
            </a:endParaRPr>
          </a:p>
          <a:p>
            <a:pPr algn="ctr"/>
            <a:r>
              <a:rPr lang="en-US" sz="3867" dirty="0">
                <a:solidFill>
                  <a:srgbClr val="003046"/>
                </a:solidFill>
                <a:latin typeface="Avenir Roman" panose="02000503020000020003" pitchFamily="2" charset="0"/>
              </a:rPr>
              <a:t>What was challenging?</a:t>
            </a:r>
          </a:p>
          <a:p>
            <a:pPr algn="ctr"/>
            <a:endParaRPr lang="en-US" sz="3867" dirty="0">
              <a:solidFill>
                <a:srgbClr val="003046"/>
              </a:solidFill>
              <a:latin typeface="Avenir Roman" panose="02000503020000020003" pitchFamily="2" charset="0"/>
            </a:endParaRPr>
          </a:p>
          <a:p>
            <a:pPr algn="ctr"/>
            <a:r>
              <a:rPr lang="en-US" sz="3867" dirty="0">
                <a:solidFill>
                  <a:srgbClr val="002060"/>
                </a:solidFill>
                <a:latin typeface="Avenir Roman" panose="02000503020000020003" pitchFamily="2" charset="0"/>
              </a:rPr>
              <a:t>How will you use this skill in the future?</a:t>
            </a:r>
          </a:p>
          <a:p>
            <a:pPr algn="ctr"/>
            <a:endParaRPr lang="en-US" sz="3867" dirty="0">
              <a:solidFill>
                <a:srgbClr val="003046"/>
              </a:solidFill>
            </a:endParaRPr>
          </a:p>
        </p:txBody>
      </p:sp>
      <p:sp>
        <p:nvSpPr>
          <p:cNvPr id="3" name="Title 1">
            <a:extLst>
              <a:ext uri="{FF2B5EF4-FFF2-40B4-BE49-F238E27FC236}">
                <a16:creationId xmlns:a16="http://schemas.microsoft.com/office/drawing/2014/main" id="{1319BAB7-55ED-794A-8DF5-282C34BF7054}"/>
              </a:ext>
            </a:extLst>
          </p:cNvPr>
          <p:cNvSpPr>
            <a:spLocks noGrp="1"/>
          </p:cNvSpPr>
          <p:nvPr>
            <p:ph type="title"/>
          </p:nvPr>
        </p:nvSpPr>
        <p:spPr>
          <a:xfrm>
            <a:off x="0" y="255422"/>
            <a:ext cx="9144000" cy="1143000"/>
          </a:xfrm>
        </p:spPr>
        <p:txBody>
          <a:bodyPr>
            <a:normAutofit/>
          </a:bodyPr>
          <a:lstStyle/>
          <a:p>
            <a:r>
              <a:rPr lang="en-US" dirty="0"/>
              <a:t>Debrief</a:t>
            </a:r>
          </a:p>
        </p:txBody>
      </p:sp>
    </p:spTree>
    <p:extLst>
      <p:ext uri="{BB962C8B-B14F-4D97-AF65-F5344CB8AC3E}">
        <p14:creationId xmlns:p14="http://schemas.microsoft.com/office/powerpoint/2010/main" val="245837037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Review: ReFrame</a:t>
            </a:r>
          </a:p>
        </p:txBody>
      </p:sp>
      <p:sp>
        <p:nvSpPr>
          <p:cNvPr id="5" name="Content Placeholder 2"/>
          <p:cNvSpPr>
            <a:spLocks noGrp="1"/>
          </p:cNvSpPr>
          <p:nvPr>
            <p:ph idx="1"/>
          </p:nvPr>
        </p:nvSpPr>
        <p:spPr/>
        <p:txBody>
          <a:bodyPr>
            <a:normAutofit fontScale="77500" lnSpcReduction="20000"/>
          </a:bodyPr>
          <a:lstStyle/>
          <a:p>
            <a:pPr marL="0" indent="0">
              <a:buNone/>
            </a:pPr>
            <a:r>
              <a:rPr lang="en-US" dirty="0" err="1">
                <a:latin typeface="Garamond" panose="02020404030301010803" pitchFamily="18" charset="0"/>
              </a:rPr>
              <a:t>ReFrame</a:t>
            </a:r>
            <a:r>
              <a:rPr lang="en-US" dirty="0">
                <a:latin typeface="Garamond" panose="02020404030301010803" pitchFamily="18" charset="0"/>
              </a:rPr>
              <a:t> helps identify your thoughts that drive your reactions and reframe them as needed to ensure a productive reaction.</a:t>
            </a:r>
          </a:p>
          <a:p>
            <a:pPr marL="742950" indent="-742950">
              <a:buFont typeface="+mj-lt"/>
              <a:buAutoNum type="arabicPeriod"/>
            </a:pPr>
            <a:r>
              <a:rPr lang="en-US" dirty="0">
                <a:latin typeface="Garamond" panose="02020404030301010803" pitchFamily="18" charset="0"/>
              </a:rPr>
              <a:t>Objectively describe the event</a:t>
            </a:r>
          </a:p>
          <a:p>
            <a:pPr marL="742950" indent="-742950">
              <a:buFont typeface="+mj-lt"/>
              <a:buAutoNum type="arabicPeriod"/>
            </a:pPr>
            <a:r>
              <a:rPr lang="en-US" dirty="0">
                <a:latin typeface="Garamond" panose="02020404030301010803" pitchFamily="18" charset="0"/>
              </a:rPr>
              <a:t>Identify and differentiate between thoughts, emotional, and physical reactions</a:t>
            </a:r>
          </a:p>
          <a:p>
            <a:pPr marL="742950" indent="-742950">
              <a:buFont typeface="+mj-lt"/>
              <a:buAutoNum type="arabicPeriod"/>
            </a:pPr>
            <a:r>
              <a:rPr lang="en-US" dirty="0">
                <a:latin typeface="Garamond" panose="02020404030301010803" pitchFamily="18" charset="0"/>
              </a:rPr>
              <a:t>Determine if the reaction is helping or hurting your performance</a:t>
            </a:r>
          </a:p>
          <a:p>
            <a:pPr marL="742950" indent="-742950">
              <a:buFont typeface="+mj-lt"/>
              <a:buAutoNum type="arabicPeriod"/>
            </a:pPr>
            <a:r>
              <a:rPr lang="en-US" dirty="0">
                <a:latin typeface="Garamond" panose="02020404030301010803" pitchFamily="18" charset="0"/>
              </a:rPr>
              <a:t>Reframe your thoughts in a way that will help you be more productive</a:t>
            </a:r>
          </a:p>
        </p:txBody>
      </p:sp>
    </p:spTree>
    <p:extLst>
      <p:ext uri="{BB962C8B-B14F-4D97-AF65-F5344CB8AC3E}">
        <p14:creationId xmlns:p14="http://schemas.microsoft.com/office/powerpoint/2010/main" val="37901679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USS Montana vs Lighthouse .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28600"/>
            <a:ext cx="9144000" cy="5549900"/>
          </a:xfrm>
          <a:prstGeom prst="rect">
            <a:avLst/>
          </a:prstGeom>
        </p:spPr>
      </p:pic>
    </p:spTree>
    <p:extLst>
      <p:ext uri="{BB962C8B-B14F-4D97-AF65-F5344CB8AC3E}">
        <p14:creationId xmlns:p14="http://schemas.microsoft.com/office/powerpoint/2010/main" val="1184131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ReFrame Help You?</a:t>
            </a:r>
          </a:p>
        </p:txBody>
      </p:sp>
      <p:sp>
        <p:nvSpPr>
          <p:cNvPr id="3" name="Content Placeholder 2"/>
          <p:cNvSpPr>
            <a:spLocks noGrp="1"/>
          </p:cNvSpPr>
          <p:nvPr>
            <p:ph idx="1"/>
          </p:nvPr>
        </p:nvSpPr>
        <p:spPr>
          <a:xfrm>
            <a:off x="457200" y="1600200"/>
            <a:ext cx="8229600" cy="5257800"/>
          </a:xfrm>
        </p:spPr>
        <p:txBody>
          <a:bodyPr>
            <a:normAutofit fontScale="85000" lnSpcReduction="20000"/>
          </a:bodyPr>
          <a:lstStyle/>
          <a:p>
            <a:r>
              <a:rPr lang="en-US" dirty="0"/>
              <a:t>Be aware that your thoughts about an event drives </a:t>
            </a:r>
            <a:r>
              <a:rPr lang="en-US" b="1" dirty="0"/>
              <a:t>how you react</a:t>
            </a:r>
          </a:p>
          <a:p>
            <a:r>
              <a:rPr lang="en-US" dirty="0"/>
              <a:t>Understand the difference between your thoughts, and emotional and physical reactions</a:t>
            </a:r>
          </a:p>
          <a:p>
            <a:r>
              <a:rPr lang="en-US" dirty="0"/>
              <a:t>ReFrame helps you:</a:t>
            </a:r>
          </a:p>
          <a:p>
            <a:pPr lvl="1"/>
            <a:r>
              <a:rPr lang="en-US" dirty="0"/>
              <a:t>	Improve your performance</a:t>
            </a:r>
          </a:p>
          <a:p>
            <a:pPr lvl="1"/>
            <a:r>
              <a:rPr lang="en-US" dirty="0"/>
              <a:t>	Act based on your values</a:t>
            </a:r>
          </a:p>
          <a:p>
            <a:pPr lvl="1"/>
            <a:r>
              <a:rPr lang="en-US" dirty="0"/>
              <a:t>	Strengthen relationships</a:t>
            </a:r>
          </a:p>
          <a:p>
            <a:pPr marL="456793" lvl="1" indent="0">
              <a:buNone/>
            </a:pPr>
            <a:endParaRPr lang="en-US" dirty="0"/>
          </a:p>
          <a:p>
            <a:pPr marL="0" lvl="0" indent="0" algn="ctr">
              <a:buNone/>
            </a:pPr>
            <a:r>
              <a:rPr lang="en-US" b="1" i="1" dirty="0">
                <a:latin typeface="Avenir Heavy" panose="02000503020000020003" pitchFamily="2" charset="0"/>
              </a:rPr>
              <a:t>Control How You React</a:t>
            </a:r>
          </a:p>
        </p:txBody>
      </p:sp>
    </p:spTree>
    <p:extLst>
      <p:ext uri="{BB962C8B-B14F-4D97-AF65-F5344CB8AC3E}">
        <p14:creationId xmlns:p14="http://schemas.microsoft.com/office/powerpoint/2010/main" val="1120698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479" y="159169"/>
            <a:ext cx="7408469" cy="1143000"/>
          </a:xfrm>
        </p:spPr>
        <p:txBody>
          <a:bodyPr>
            <a:normAutofit/>
          </a:bodyPr>
          <a:lstStyle/>
          <a:p>
            <a:r>
              <a:rPr lang="en-US" dirty="0"/>
              <a:t>Myth: Event</a:t>
            </a:r>
            <a:r>
              <a:rPr lang="en-US" dirty="0">
                <a:sym typeface="Wingdings" pitchFamily="2" charset="2"/>
              </a:rPr>
              <a:t>Reaction</a:t>
            </a:r>
            <a:endParaRPr lang="en-US" dirty="0"/>
          </a:p>
        </p:txBody>
      </p:sp>
      <p:grpSp>
        <p:nvGrpSpPr>
          <p:cNvPr id="13" name="Group 12"/>
          <p:cNvGrpSpPr/>
          <p:nvPr/>
        </p:nvGrpSpPr>
        <p:grpSpPr>
          <a:xfrm>
            <a:off x="364654" y="1764983"/>
            <a:ext cx="7881889" cy="3893307"/>
            <a:chOff x="144524" y="1764981"/>
            <a:chExt cx="7881889" cy="3893307"/>
          </a:xfrm>
        </p:grpSpPr>
        <p:sp>
          <p:nvSpPr>
            <p:cNvPr id="6" name="Oval 5"/>
            <p:cNvSpPr/>
            <p:nvPr/>
          </p:nvSpPr>
          <p:spPr>
            <a:xfrm>
              <a:off x="144524" y="2601893"/>
              <a:ext cx="2339615" cy="2173766"/>
            </a:xfrm>
            <a:prstGeom prst="ellipse">
              <a:avLst/>
            </a:prstGeom>
            <a:ln/>
          </p:spPr>
          <p:style>
            <a:lnRef idx="1">
              <a:schemeClr val="accent1"/>
            </a:lnRef>
            <a:fillRef idx="3">
              <a:schemeClr val="accent1"/>
            </a:fillRef>
            <a:effectRef idx="2">
              <a:schemeClr val="accent1"/>
            </a:effectRef>
            <a:fontRef idx="minor">
              <a:schemeClr val="lt1"/>
            </a:fontRef>
          </p:style>
          <p:txBody>
            <a:bodyPr/>
            <a:lstStyle/>
            <a:p>
              <a:pPr algn="ctr"/>
              <a:endParaRPr lang="en-US" dirty="0"/>
            </a:p>
            <a:p>
              <a:pPr algn="ctr"/>
              <a:endParaRPr lang="en-US" sz="800" dirty="0"/>
            </a:p>
            <a:p>
              <a:pPr algn="ctr"/>
              <a:r>
                <a:rPr lang="en-US" sz="3600" b="1" dirty="0"/>
                <a:t>Event</a:t>
              </a:r>
            </a:p>
          </p:txBody>
        </p:sp>
        <p:sp>
          <p:nvSpPr>
            <p:cNvPr id="7" name="Right Arrow 6"/>
            <p:cNvSpPr/>
            <p:nvPr/>
          </p:nvSpPr>
          <p:spPr>
            <a:xfrm>
              <a:off x="2484139" y="3226484"/>
              <a:ext cx="3950531" cy="822960"/>
            </a:xfrm>
            <a:prstGeom prst="rightArrow">
              <a:avLst/>
            </a:prstGeom>
            <a:solidFill>
              <a:srgbClr val="008000">
                <a:alpha val="50000"/>
              </a:srgbClr>
            </a:solidFill>
            <a:ln w="28575" cmpd="sng"/>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2" name="Oval 11"/>
            <p:cNvSpPr/>
            <p:nvPr/>
          </p:nvSpPr>
          <p:spPr>
            <a:xfrm>
              <a:off x="6207658" y="1764981"/>
              <a:ext cx="1818755" cy="1582829"/>
            </a:xfrm>
            <a:prstGeom prst="ellipse">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1"/>
              <a:tileRect/>
            </a:grad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a:lstStyle/>
            <a:p>
              <a:pPr algn="ctr"/>
              <a:endParaRPr lang="en-US" sz="1400" dirty="0"/>
            </a:p>
            <a:p>
              <a:pPr algn="ctr"/>
              <a:r>
                <a:rPr lang="en-US" sz="2000" b="1" dirty="0"/>
                <a:t>Emotional</a:t>
              </a:r>
            </a:p>
            <a:p>
              <a:pPr algn="ctr"/>
              <a:r>
                <a:rPr lang="en-US" sz="2000" b="1" dirty="0"/>
                <a:t>Reactions</a:t>
              </a:r>
            </a:p>
          </p:txBody>
        </p:sp>
        <p:sp>
          <p:nvSpPr>
            <p:cNvPr id="21" name="Up-Down Arrow 20"/>
            <p:cNvSpPr/>
            <p:nvPr/>
          </p:nvSpPr>
          <p:spPr>
            <a:xfrm>
              <a:off x="6891869" y="3373210"/>
              <a:ext cx="453051" cy="701634"/>
            </a:xfrm>
            <a:prstGeom prst="upDownArrow">
              <a:avLst/>
            </a:prstGeom>
            <a:solidFill>
              <a:srgbClr val="008000">
                <a:alpha val="50000"/>
              </a:srgbClr>
            </a:solidFill>
            <a:ln w="28575" cmpd="sng"/>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7" name="Oval 16"/>
            <p:cNvSpPr/>
            <p:nvPr/>
          </p:nvSpPr>
          <p:spPr>
            <a:xfrm>
              <a:off x="6207658" y="4075459"/>
              <a:ext cx="1818755" cy="1582829"/>
            </a:xfrm>
            <a:prstGeom prst="ellipse">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1"/>
              <a:tileRect/>
            </a:grad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a:lstStyle/>
            <a:p>
              <a:pPr algn="ctr"/>
              <a:r>
                <a:rPr lang="en-US" sz="2000" b="1" dirty="0"/>
                <a:t>Physical</a:t>
              </a:r>
            </a:p>
            <a:p>
              <a:pPr algn="ctr"/>
              <a:r>
                <a:rPr lang="en-US" sz="2000" b="1" dirty="0"/>
                <a:t>Reactions/Behavior</a:t>
              </a:r>
            </a:p>
          </p:txBody>
        </p:sp>
      </p:grpSp>
      <p:sp>
        <p:nvSpPr>
          <p:cNvPr id="4" name="TextBox 3"/>
          <p:cNvSpPr txBox="1"/>
          <p:nvPr/>
        </p:nvSpPr>
        <p:spPr>
          <a:xfrm>
            <a:off x="5791200" y="6488668"/>
            <a:ext cx="3067817" cy="369332"/>
          </a:xfrm>
          <a:prstGeom prst="rect">
            <a:avLst/>
          </a:prstGeom>
          <a:noFill/>
        </p:spPr>
        <p:txBody>
          <a:bodyPr wrap="none" lIns="91424" tIns="45712" rIns="91424" bIns="45712" rtlCol="0">
            <a:spAutoFit/>
          </a:bodyPr>
          <a:lstStyle/>
          <a:p>
            <a:r>
              <a:rPr lang="en-US" dirty="0"/>
              <a:t>Adapted from Ellis, 1962; 1991</a:t>
            </a:r>
          </a:p>
        </p:txBody>
      </p:sp>
    </p:spTree>
    <p:extLst>
      <p:ext uri="{BB962C8B-B14F-4D97-AF65-F5344CB8AC3E}">
        <p14:creationId xmlns:p14="http://schemas.microsoft.com/office/powerpoint/2010/main" val="2133611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64654" y="1764983"/>
            <a:ext cx="7881889" cy="3893307"/>
            <a:chOff x="144524" y="1764981"/>
            <a:chExt cx="7881889" cy="3893307"/>
          </a:xfrm>
        </p:grpSpPr>
        <p:sp>
          <p:nvSpPr>
            <p:cNvPr id="6" name="Oval 5"/>
            <p:cNvSpPr/>
            <p:nvPr/>
          </p:nvSpPr>
          <p:spPr>
            <a:xfrm>
              <a:off x="144524" y="2601893"/>
              <a:ext cx="2339615" cy="2173766"/>
            </a:xfrm>
            <a:prstGeom prst="ellipse">
              <a:avLst/>
            </a:prstGeom>
            <a:ln/>
          </p:spPr>
          <p:style>
            <a:lnRef idx="1">
              <a:schemeClr val="accent1"/>
            </a:lnRef>
            <a:fillRef idx="3">
              <a:schemeClr val="accent1"/>
            </a:fillRef>
            <a:effectRef idx="2">
              <a:schemeClr val="accent1"/>
            </a:effectRef>
            <a:fontRef idx="minor">
              <a:schemeClr val="lt1"/>
            </a:fontRef>
          </p:style>
          <p:txBody>
            <a:bodyPr/>
            <a:lstStyle/>
            <a:p>
              <a:pPr algn="ctr"/>
              <a:endParaRPr lang="en-US" dirty="0"/>
            </a:p>
            <a:p>
              <a:pPr algn="ctr"/>
              <a:endParaRPr lang="en-US" sz="800" dirty="0"/>
            </a:p>
            <a:p>
              <a:pPr algn="ctr"/>
              <a:r>
                <a:rPr lang="en-US" sz="2800" dirty="0"/>
                <a:t>Event</a:t>
              </a:r>
            </a:p>
          </p:txBody>
        </p:sp>
        <p:sp>
          <p:nvSpPr>
            <p:cNvPr id="7" name="Right Arrow 6"/>
            <p:cNvSpPr/>
            <p:nvPr/>
          </p:nvSpPr>
          <p:spPr>
            <a:xfrm>
              <a:off x="2484139" y="3226484"/>
              <a:ext cx="3950531" cy="822960"/>
            </a:xfrm>
            <a:prstGeom prst="rightArrow">
              <a:avLst/>
            </a:prstGeom>
            <a:solidFill>
              <a:srgbClr val="008000">
                <a:alpha val="50000"/>
              </a:srgbClr>
            </a:solidFill>
            <a:ln w="28575" cmpd="sng"/>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2" name="Oval 11"/>
            <p:cNvSpPr/>
            <p:nvPr/>
          </p:nvSpPr>
          <p:spPr>
            <a:xfrm>
              <a:off x="6207658" y="1764981"/>
              <a:ext cx="1818755" cy="1582829"/>
            </a:xfrm>
            <a:prstGeom prst="ellipse">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1"/>
              <a:tileRect/>
            </a:grad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a:lstStyle/>
            <a:p>
              <a:pPr algn="ctr"/>
              <a:endParaRPr lang="en-US" sz="1400" dirty="0"/>
            </a:p>
            <a:p>
              <a:pPr algn="ctr"/>
              <a:r>
                <a:rPr lang="en-US" sz="2000" dirty="0"/>
                <a:t>Emotional</a:t>
              </a:r>
            </a:p>
            <a:p>
              <a:pPr algn="ctr"/>
              <a:r>
                <a:rPr lang="en-US" sz="2000" dirty="0"/>
                <a:t>Reactions</a:t>
              </a:r>
            </a:p>
          </p:txBody>
        </p:sp>
        <p:sp>
          <p:nvSpPr>
            <p:cNvPr id="21" name="Up-Down Arrow 20"/>
            <p:cNvSpPr/>
            <p:nvPr/>
          </p:nvSpPr>
          <p:spPr>
            <a:xfrm>
              <a:off x="6891869" y="3373210"/>
              <a:ext cx="453051" cy="701634"/>
            </a:xfrm>
            <a:prstGeom prst="upDownArrow">
              <a:avLst/>
            </a:prstGeom>
            <a:solidFill>
              <a:srgbClr val="008000">
                <a:alpha val="50000"/>
              </a:srgbClr>
            </a:solidFill>
            <a:ln w="28575" cmpd="sng"/>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7" name="Oval 16"/>
            <p:cNvSpPr/>
            <p:nvPr/>
          </p:nvSpPr>
          <p:spPr>
            <a:xfrm>
              <a:off x="6207658" y="4075459"/>
              <a:ext cx="1818755" cy="1582829"/>
            </a:xfrm>
            <a:prstGeom prst="ellipse">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1"/>
              <a:tileRect/>
            </a:grad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a:lstStyle/>
            <a:p>
              <a:pPr algn="ctr"/>
              <a:r>
                <a:rPr lang="en-US" sz="2000" dirty="0"/>
                <a:t>Physical</a:t>
              </a:r>
            </a:p>
            <a:p>
              <a:pPr algn="ctr"/>
              <a:r>
                <a:rPr lang="en-US" sz="2000" dirty="0"/>
                <a:t>Reactions/Behavior</a:t>
              </a:r>
            </a:p>
          </p:txBody>
        </p:sp>
      </p:grpSp>
      <p:sp>
        <p:nvSpPr>
          <p:cNvPr id="4" name="TextBox 3"/>
          <p:cNvSpPr txBox="1"/>
          <p:nvPr/>
        </p:nvSpPr>
        <p:spPr>
          <a:xfrm>
            <a:off x="5791200" y="6488668"/>
            <a:ext cx="3067817" cy="369332"/>
          </a:xfrm>
          <a:prstGeom prst="rect">
            <a:avLst/>
          </a:prstGeom>
          <a:noFill/>
        </p:spPr>
        <p:txBody>
          <a:bodyPr wrap="none" lIns="91424" tIns="45712" rIns="91424" bIns="45712" rtlCol="0">
            <a:spAutoFit/>
          </a:bodyPr>
          <a:lstStyle/>
          <a:p>
            <a:r>
              <a:rPr lang="en-US" dirty="0"/>
              <a:t>Adapted from Ellis, 1962; 1991</a:t>
            </a:r>
          </a:p>
        </p:txBody>
      </p:sp>
      <p:sp>
        <p:nvSpPr>
          <p:cNvPr id="3" name="&quot;No&quot; Symbol 2"/>
          <p:cNvSpPr/>
          <p:nvPr/>
        </p:nvSpPr>
        <p:spPr>
          <a:xfrm>
            <a:off x="2298700" y="1638300"/>
            <a:ext cx="4673600" cy="4610100"/>
          </a:xfrm>
          <a:prstGeom prst="noSmoking">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0" name="Title 1">
            <a:extLst>
              <a:ext uri="{FF2B5EF4-FFF2-40B4-BE49-F238E27FC236}">
                <a16:creationId xmlns:a16="http://schemas.microsoft.com/office/drawing/2014/main" id="{D085C3D3-13AC-854E-94C5-C25328200E73}"/>
              </a:ext>
            </a:extLst>
          </p:cNvPr>
          <p:cNvSpPr>
            <a:spLocks noGrp="1"/>
          </p:cNvSpPr>
          <p:nvPr>
            <p:ph type="title"/>
          </p:nvPr>
        </p:nvSpPr>
        <p:spPr>
          <a:xfrm>
            <a:off x="990479" y="159169"/>
            <a:ext cx="7408469" cy="1143000"/>
          </a:xfrm>
        </p:spPr>
        <p:txBody>
          <a:bodyPr>
            <a:normAutofit/>
          </a:bodyPr>
          <a:lstStyle/>
          <a:p>
            <a:r>
              <a:rPr lang="en-US" dirty="0"/>
              <a:t>Myth: Event</a:t>
            </a:r>
            <a:r>
              <a:rPr lang="en-US" dirty="0">
                <a:sym typeface="Wingdings" pitchFamily="2" charset="2"/>
              </a:rPr>
              <a:t>Reaction</a:t>
            </a:r>
            <a:endParaRPr lang="en-US" dirty="0"/>
          </a:p>
        </p:txBody>
      </p:sp>
    </p:spTree>
    <p:extLst>
      <p:ext uri="{BB962C8B-B14F-4D97-AF65-F5344CB8AC3E}">
        <p14:creationId xmlns:p14="http://schemas.microsoft.com/office/powerpoint/2010/main" val="3444863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flipH="1">
            <a:off x="3315117" y="2227906"/>
            <a:ext cx="2838601" cy="2838601"/>
          </a:xfrm>
          <a:prstGeom prst="rect">
            <a:avLst/>
          </a:prstGeom>
        </p:spPr>
      </p:pic>
      <p:sp>
        <p:nvSpPr>
          <p:cNvPr id="2" name="Title 1"/>
          <p:cNvSpPr>
            <a:spLocks noGrp="1"/>
          </p:cNvSpPr>
          <p:nvPr>
            <p:ph type="title"/>
          </p:nvPr>
        </p:nvSpPr>
        <p:spPr>
          <a:xfrm>
            <a:off x="990479" y="159169"/>
            <a:ext cx="7408469" cy="1143000"/>
          </a:xfrm>
        </p:spPr>
        <p:txBody>
          <a:bodyPr>
            <a:normAutofit fontScale="90000"/>
          </a:bodyPr>
          <a:lstStyle/>
          <a:p>
            <a:r>
              <a:rPr lang="en-US" dirty="0"/>
              <a:t>Reality: Event</a:t>
            </a:r>
            <a:r>
              <a:rPr lang="en-US" dirty="0">
                <a:sym typeface="Wingdings" pitchFamily="2" charset="2"/>
              </a:rPr>
              <a:t>ThoughtsReaction</a:t>
            </a:r>
            <a:endParaRPr lang="en-US" dirty="0"/>
          </a:p>
        </p:txBody>
      </p:sp>
      <p:grpSp>
        <p:nvGrpSpPr>
          <p:cNvPr id="13" name="Group 12"/>
          <p:cNvGrpSpPr/>
          <p:nvPr/>
        </p:nvGrpSpPr>
        <p:grpSpPr>
          <a:xfrm>
            <a:off x="364654" y="1530523"/>
            <a:ext cx="7881889" cy="3893307"/>
            <a:chOff x="144524" y="1764981"/>
            <a:chExt cx="7881889" cy="3893307"/>
          </a:xfrm>
        </p:grpSpPr>
        <p:sp>
          <p:nvSpPr>
            <p:cNvPr id="6" name="Oval 5"/>
            <p:cNvSpPr/>
            <p:nvPr/>
          </p:nvSpPr>
          <p:spPr>
            <a:xfrm>
              <a:off x="144524" y="2601893"/>
              <a:ext cx="2339615" cy="2173766"/>
            </a:xfrm>
            <a:prstGeom prst="ellipse">
              <a:avLst/>
            </a:prstGeom>
            <a:ln/>
          </p:spPr>
          <p:style>
            <a:lnRef idx="1">
              <a:schemeClr val="accent1"/>
            </a:lnRef>
            <a:fillRef idx="3">
              <a:schemeClr val="accent1"/>
            </a:fillRef>
            <a:effectRef idx="2">
              <a:schemeClr val="accent1"/>
            </a:effectRef>
            <a:fontRef idx="minor">
              <a:schemeClr val="lt1"/>
            </a:fontRef>
          </p:style>
          <p:txBody>
            <a:bodyPr/>
            <a:lstStyle/>
            <a:p>
              <a:pPr algn="ctr"/>
              <a:endParaRPr lang="en-US" dirty="0"/>
            </a:p>
            <a:p>
              <a:pPr algn="ctr"/>
              <a:endParaRPr lang="en-US" sz="800" dirty="0"/>
            </a:p>
            <a:p>
              <a:pPr algn="ctr"/>
              <a:r>
                <a:rPr lang="en-US" sz="3600" b="1" dirty="0"/>
                <a:t>Event</a:t>
              </a:r>
            </a:p>
          </p:txBody>
        </p:sp>
        <p:sp>
          <p:nvSpPr>
            <p:cNvPr id="7" name="Right Arrow 6"/>
            <p:cNvSpPr/>
            <p:nvPr/>
          </p:nvSpPr>
          <p:spPr>
            <a:xfrm>
              <a:off x="2484139" y="3226484"/>
              <a:ext cx="767563" cy="822960"/>
            </a:xfrm>
            <a:prstGeom prst="rightArrow">
              <a:avLst/>
            </a:prstGeom>
            <a:solidFill>
              <a:srgbClr val="008000">
                <a:alpha val="50000"/>
              </a:srgbClr>
            </a:solidFill>
            <a:ln w="28575" cmpd="sng"/>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1" name="Right Arrow 10"/>
            <p:cNvSpPr/>
            <p:nvPr/>
          </p:nvSpPr>
          <p:spPr>
            <a:xfrm>
              <a:off x="5781190" y="3226484"/>
              <a:ext cx="822960" cy="822960"/>
            </a:xfrm>
            <a:prstGeom prst="rightArrow">
              <a:avLst/>
            </a:prstGeom>
            <a:solidFill>
              <a:srgbClr val="008000">
                <a:alpha val="50000"/>
              </a:srgbClr>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2" name="Oval 11"/>
            <p:cNvSpPr/>
            <p:nvPr/>
          </p:nvSpPr>
          <p:spPr>
            <a:xfrm>
              <a:off x="6207658" y="1764981"/>
              <a:ext cx="1818755" cy="1582829"/>
            </a:xfrm>
            <a:prstGeom prst="ellipse">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1"/>
              <a:tileRect/>
            </a:grad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a:lstStyle/>
            <a:p>
              <a:pPr algn="ctr"/>
              <a:endParaRPr lang="en-US" sz="1400" dirty="0"/>
            </a:p>
            <a:p>
              <a:pPr algn="ctr"/>
              <a:r>
                <a:rPr lang="en-US" sz="2000" b="1" dirty="0"/>
                <a:t>Emotional</a:t>
              </a:r>
            </a:p>
            <a:p>
              <a:pPr algn="ctr"/>
              <a:r>
                <a:rPr lang="en-US" sz="2000" b="1" dirty="0"/>
                <a:t>Reactions</a:t>
              </a:r>
            </a:p>
          </p:txBody>
        </p:sp>
        <p:sp>
          <p:nvSpPr>
            <p:cNvPr id="21" name="Up-Down Arrow 20"/>
            <p:cNvSpPr/>
            <p:nvPr/>
          </p:nvSpPr>
          <p:spPr>
            <a:xfrm>
              <a:off x="6891869" y="3373210"/>
              <a:ext cx="453051" cy="701634"/>
            </a:xfrm>
            <a:prstGeom prst="upDownArrow">
              <a:avLst/>
            </a:prstGeom>
            <a:solidFill>
              <a:srgbClr val="008000">
                <a:alpha val="50000"/>
              </a:srgbClr>
            </a:solidFill>
            <a:ln w="28575" cmpd="sng"/>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7" name="Oval 16"/>
            <p:cNvSpPr/>
            <p:nvPr/>
          </p:nvSpPr>
          <p:spPr>
            <a:xfrm>
              <a:off x="6207658" y="4075459"/>
              <a:ext cx="1818755" cy="1582829"/>
            </a:xfrm>
            <a:prstGeom prst="ellipse">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1"/>
              <a:tileRect/>
            </a:grad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a:lstStyle/>
            <a:p>
              <a:pPr algn="ctr"/>
              <a:r>
                <a:rPr lang="en-US" sz="2000" b="1" dirty="0"/>
                <a:t>Physical</a:t>
              </a:r>
            </a:p>
            <a:p>
              <a:pPr algn="ctr"/>
              <a:r>
                <a:rPr lang="en-US" sz="2000" b="1" dirty="0"/>
                <a:t>Reactions/Behavior</a:t>
              </a:r>
            </a:p>
          </p:txBody>
        </p:sp>
      </p:grpSp>
      <p:sp>
        <p:nvSpPr>
          <p:cNvPr id="4" name="TextBox 3"/>
          <p:cNvSpPr txBox="1"/>
          <p:nvPr/>
        </p:nvSpPr>
        <p:spPr>
          <a:xfrm>
            <a:off x="5791200" y="6488668"/>
            <a:ext cx="3067817" cy="369332"/>
          </a:xfrm>
          <a:prstGeom prst="rect">
            <a:avLst/>
          </a:prstGeom>
          <a:noFill/>
        </p:spPr>
        <p:txBody>
          <a:bodyPr wrap="none" lIns="91424" tIns="45712" rIns="91424" bIns="45712" rtlCol="0">
            <a:spAutoFit/>
          </a:bodyPr>
          <a:lstStyle/>
          <a:p>
            <a:r>
              <a:rPr lang="en-US" dirty="0"/>
              <a:t>Adapted from Ellis, 1962; 1991</a:t>
            </a:r>
          </a:p>
        </p:txBody>
      </p:sp>
      <p:sp>
        <p:nvSpPr>
          <p:cNvPr id="15" name="TextBox 14"/>
          <p:cNvSpPr txBox="1"/>
          <p:nvPr/>
        </p:nvSpPr>
        <p:spPr>
          <a:xfrm>
            <a:off x="3243414" y="1381037"/>
            <a:ext cx="2686424" cy="954099"/>
          </a:xfrm>
          <a:prstGeom prst="rect">
            <a:avLst/>
          </a:prstGeom>
          <a:noFill/>
        </p:spPr>
        <p:txBody>
          <a:bodyPr wrap="none" lIns="91432" tIns="45716" rIns="91432" bIns="45716" rtlCol="0">
            <a:spAutoFit/>
          </a:bodyPr>
          <a:lstStyle/>
          <a:p>
            <a:pPr algn="ctr"/>
            <a:r>
              <a:rPr lang="en-US" sz="2800" b="1" dirty="0">
                <a:solidFill>
                  <a:srgbClr val="008000"/>
                </a:solidFill>
              </a:rPr>
              <a:t>What you think </a:t>
            </a:r>
          </a:p>
          <a:p>
            <a:pPr algn="ctr"/>
            <a:r>
              <a:rPr lang="en-US" sz="2800" b="1" dirty="0">
                <a:solidFill>
                  <a:srgbClr val="008000"/>
                </a:solidFill>
              </a:rPr>
              <a:t>about that event</a:t>
            </a:r>
            <a:endParaRPr lang="en-US" sz="2800" dirty="0">
              <a:solidFill>
                <a:srgbClr val="008000"/>
              </a:solidFill>
            </a:endParaRPr>
          </a:p>
        </p:txBody>
      </p:sp>
      <p:sp>
        <p:nvSpPr>
          <p:cNvPr id="14" name="Title 1">
            <a:extLst>
              <a:ext uri="{FF2B5EF4-FFF2-40B4-BE49-F238E27FC236}">
                <a16:creationId xmlns:a16="http://schemas.microsoft.com/office/drawing/2014/main" id="{BA582AAB-EC16-4744-B3DF-CB7C7C248A35}"/>
              </a:ext>
            </a:extLst>
          </p:cNvPr>
          <p:cNvSpPr txBox="1">
            <a:spLocks/>
          </p:cNvSpPr>
          <p:nvPr/>
        </p:nvSpPr>
        <p:spPr>
          <a:xfrm>
            <a:off x="808513" y="5411418"/>
            <a:ext cx="7772400" cy="1362075"/>
          </a:xfrm>
          <a:prstGeom prst="rect">
            <a:avLst/>
          </a:prstGeom>
        </p:spPr>
        <p:txBody>
          <a:bodyPr vert="horz" lIns="91357" tIns="45678" rIns="91357" bIns="45678" rtlCol="0" anchor="ctr">
            <a:normAutofit fontScale="85000" lnSpcReduction="10000"/>
          </a:bodyPr>
          <a:lstStyle>
            <a:lvl1pPr algn="ctr" defTabSz="456791" rtl="0" eaLnBrk="1" latinLnBrk="0" hangingPunct="1">
              <a:spcBef>
                <a:spcPct val="0"/>
              </a:spcBef>
              <a:buNone/>
              <a:defRPr sz="4400" b="1" i="0" kern="12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1pPr>
          </a:lstStyle>
          <a:p>
            <a:r>
              <a:rPr lang="en-US" b="0" dirty="0">
                <a:latin typeface="Avenir Medium" panose="02000503020000020003" pitchFamily="2" charset="0"/>
              </a:rPr>
              <a:t>Events aren’t positive or negative…our thoughts about them are!</a:t>
            </a:r>
          </a:p>
        </p:txBody>
      </p:sp>
    </p:spTree>
    <p:extLst>
      <p:ext uri="{BB962C8B-B14F-4D97-AF65-F5344CB8AC3E}">
        <p14:creationId xmlns:p14="http://schemas.microsoft.com/office/powerpoint/2010/main" val="3460662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Define Your Values"/>
          <p:cNvSpPr txBox="1"/>
          <p:nvPr/>
        </p:nvSpPr>
        <p:spPr>
          <a:xfrm>
            <a:off x="1026159" y="297549"/>
            <a:ext cx="7428003" cy="1857433"/>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defTabSz="457200">
              <a:defRPr sz="5500" b="0">
                <a:solidFill>
                  <a:srgbClr val="FFFFFF"/>
                </a:solidFill>
                <a:latin typeface="Quicksand Regular"/>
                <a:ea typeface="Quicksand Regular"/>
                <a:cs typeface="Quicksand Regular"/>
                <a:sym typeface="Quicksand Regular"/>
              </a:defRPr>
            </a:lvl1pPr>
          </a:lstStyle>
          <a:p>
            <a:pPr algn="ctr"/>
            <a:r>
              <a:rPr lang="en-US" sz="3867" dirty="0">
                <a:solidFill>
                  <a:srgbClr val="003046"/>
                </a:solidFill>
                <a:latin typeface="Avenir Roman" panose="02000503020000020003" pitchFamily="2" charset="0"/>
              </a:rPr>
              <a:t>Example: A driver cuts you off on the way to work</a:t>
            </a:r>
          </a:p>
          <a:p>
            <a:pPr algn="ctr"/>
            <a:endParaRPr lang="en-US" sz="3867" dirty="0">
              <a:solidFill>
                <a:srgbClr val="003046"/>
              </a:solidFill>
              <a:latin typeface="Avenir Roman" panose="02000503020000020003" pitchFamily="2" charset="0"/>
            </a:endParaRPr>
          </a:p>
        </p:txBody>
      </p:sp>
      <p:pic>
        <p:nvPicPr>
          <p:cNvPr id="3" name="Picture 2">
            <a:extLst>
              <a:ext uri="{FF2B5EF4-FFF2-40B4-BE49-F238E27FC236}">
                <a16:creationId xmlns:a16="http://schemas.microsoft.com/office/drawing/2014/main" id="{A25AF57B-BA04-9746-BB64-4EFC197FC2D3}"/>
              </a:ext>
            </a:extLst>
          </p:cNvPr>
          <p:cNvPicPr>
            <a:picLocks noChangeAspect="1"/>
          </p:cNvPicPr>
          <p:nvPr/>
        </p:nvPicPr>
        <p:blipFill>
          <a:blip r:embed="rId3"/>
          <a:stretch>
            <a:fillRect/>
          </a:stretch>
        </p:blipFill>
        <p:spPr>
          <a:xfrm flipH="1">
            <a:off x="3522736" y="2651151"/>
            <a:ext cx="2838601" cy="2838601"/>
          </a:xfrm>
          <a:prstGeom prst="rect">
            <a:avLst/>
          </a:prstGeom>
        </p:spPr>
      </p:pic>
      <p:grpSp>
        <p:nvGrpSpPr>
          <p:cNvPr id="4" name="Group 3">
            <a:extLst>
              <a:ext uri="{FF2B5EF4-FFF2-40B4-BE49-F238E27FC236}">
                <a16:creationId xmlns:a16="http://schemas.microsoft.com/office/drawing/2014/main" id="{8BF86F47-D5FA-2E48-B19C-7129F86EC4B7}"/>
              </a:ext>
            </a:extLst>
          </p:cNvPr>
          <p:cNvGrpSpPr/>
          <p:nvPr/>
        </p:nvGrpSpPr>
        <p:grpSpPr>
          <a:xfrm>
            <a:off x="572273" y="1953768"/>
            <a:ext cx="7881889" cy="3893307"/>
            <a:chOff x="144524" y="1764981"/>
            <a:chExt cx="7881889" cy="3893307"/>
          </a:xfrm>
        </p:grpSpPr>
        <p:sp>
          <p:nvSpPr>
            <p:cNvPr id="5" name="Oval 4">
              <a:extLst>
                <a:ext uri="{FF2B5EF4-FFF2-40B4-BE49-F238E27FC236}">
                  <a16:creationId xmlns:a16="http://schemas.microsoft.com/office/drawing/2014/main" id="{CB399350-7A07-4044-AD8A-C56C40D5E071}"/>
                </a:ext>
              </a:extLst>
            </p:cNvPr>
            <p:cNvSpPr/>
            <p:nvPr/>
          </p:nvSpPr>
          <p:spPr>
            <a:xfrm>
              <a:off x="144524" y="2601893"/>
              <a:ext cx="2339615" cy="2173766"/>
            </a:xfrm>
            <a:prstGeom prst="ellipse">
              <a:avLst/>
            </a:prstGeom>
            <a:ln/>
          </p:spPr>
          <p:style>
            <a:lnRef idx="1">
              <a:schemeClr val="accent1"/>
            </a:lnRef>
            <a:fillRef idx="3">
              <a:schemeClr val="accent1"/>
            </a:fillRef>
            <a:effectRef idx="2">
              <a:schemeClr val="accent1"/>
            </a:effectRef>
            <a:fontRef idx="minor">
              <a:schemeClr val="lt1"/>
            </a:fontRef>
          </p:style>
          <p:txBody>
            <a:bodyPr/>
            <a:lstStyle/>
            <a:p>
              <a:pPr algn="ctr"/>
              <a:endParaRPr lang="en-US" dirty="0"/>
            </a:p>
            <a:p>
              <a:pPr algn="ctr"/>
              <a:endParaRPr lang="en-US" sz="800" dirty="0"/>
            </a:p>
            <a:p>
              <a:pPr algn="ctr"/>
              <a:r>
                <a:rPr lang="en-US" sz="2800" dirty="0"/>
                <a:t>Event</a:t>
              </a:r>
            </a:p>
          </p:txBody>
        </p:sp>
        <p:sp>
          <p:nvSpPr>
            <p:cNvPr id="6" name="Right Arrow 5">
              <a:extLst>
                <a:ext uri="{FF2B5EF4-FFF2-40B4-BE49-F238E27FC236}">
                  <a16:creationId xmlns:a16="http://schemas.microsoft.com/office/drawing/2014/main" id="{E57F77D3-FC64-044B-9D1D-7FD89502C450}"/>
                </a:ext>
              </a:extLst>
            </p:cNvPr>
            <p:cNvSpPr/>
            <p:nvPr/>
          </p:nvSpPr>
          <p:spPr>
            <a:xfrm>
              <a:off x="2484139" y="3226484"/>
              <a:ext cx="767563" cy="822960"/>
            </a:xfrm>
            <a:prstGeom prst="rightArrow">
              <a:avLst/>
            </a:prstGeom>
            <a:solidFill>
              <a:srgbClr val="008000">
                <a:alpha val="50000"/>
              </a:srgbClr>
            </a:solidFill>
            <a:ln w="28575" cmpd="sng"/>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7" name="Right Arrow 6">
              <a:extLst>
                <a:ext uri="{FF2B5EF4-FFF2-40B4-BE49-F238E27FC236}">
                  <a16:creationId xmlns:a16="http://schemas.microsoft.com/office/drawing/2014/main" id="{F0ED9253-7F46-5B4B-A331-50B246E99CF5}"/>
                </a:ext>
              </a:extLst>
            </p:cNvPr>
            <p:cNvSpPr/>
            <p:nvPr/>
          </p:nvSpPr>
          <p:spPr>
            <a:xfrm>
              <a:off x="5781190" y="3226484"/>
              <a:ext cx="822960" cy="822960"/>
            </a:xfrm>
            <a:prstGeom prst="rightArrow">
              <a:avLst/>
            </a:prstGeom>
            <a:solidFill>
              <a:srgbClr val="008000">
                <a:alpha val="50000"/>
              </a:srgbClr>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8" name="Oval 7">
              <a:extLst>
                <a:ext uri="{FF2B5EF4-FFF2-40B4-BE49-F238E27FC236}">
                  <a16:creationId xmlns:a16="http://schemas.microsoft.com/office/drawing/2014/main" id="{74C5B24D-5830-6F4A-B730-130D457E6AEE}"/>
                </a:ext>
              </a:extLst>
            </p:cNvPr>
            <p:cNvSpPr/>
            <p:nvPr/>
          </p:nvSpPr>
          <p:spPr>
            <a:xfrm>
              <a:off x="6207658" y="1764981"/>
              <a:ext cx="1818755" cy="1582829"/>
            </a:xfrm>
            <a:prstGeom prst="ellipse">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1"/>
              <a:tileRect/>
            </a:grad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a:lstStyle/>
            <a:p>
              <a:pPr algn="ctr"/>
              <a:endParaRPr lang="en-US" sz="1400" dirty="0"/>
            </a:p>
            <a:p>
              <a:pPr algn="ctr"/>
              <a:r>
                <a:rPr lang="en-US" sz="2000" dirty="0"/>
                <a:t>Emotional</a:t>
              </a:r>
            </a:p>
            <a:p>
              <a:pPr algn="ctr"/>
              <a:r>
                <a:rPr lang="en-US" sz="2000" dirty="0"/>
                <a:t>Reactions</a:t>
              </a:r>
            </a:p>
          </p:txBody>
        </p:sp>
        <p:sp>
          <p:nvSpPr>
            <p:cNvPr id="9" name="Up-Down Arrow 8">
              <a:extLst>
                <a:ext uri="{FF2B5EF4-FFF2-40B4-BE49-F238E27FC236}">
                  <a16:creationId xmlns:a16="http://schemas.microsoft.com/office/drawing/2014/main" id="{51861C5E-78FF-BD4B-989B-A23D9CE23336}"/>
                </a:ext>
              </a:extLst>
            </p:cNvPr>
            <p:cNvSpPr/>
            <p:nvPr/>
          </p:nvSpPr>
          <p:spPr>
            <a:xfrm>
              <a:off x="6891869" y="3373210"/>
              <a:ext cx="453051" cy="701634"/>
            </a:xfrm>
            <a:prstGeom prst="upDownArrow">
              <a:avLst/>
            </a:prstGeom>
            <a:solidFill>
              <a:srgbClr val="008000">
                <a:alpha val="50000"/>
              </a:srgbClr>
            </a:solidFill>
            <a:ln w="28575" cmpd="sng"/>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0" name="Oval 9">
              <a:extLst>
                <a:ext uri="{FF2B5EF4-FFF2-40B4-BE49-F238E27FC236}">
                  <a16:creationId xmlns:a16="http://schemas.microsoft.com/office/drawing/2014/main" id="{BDA2A83F-F253-1647-8544-B4E23CE71A69}"/>
                </a:ext>
              </a:extLst>
            </p:cNvPr>
            <p:cNvSpPr/>
            <p:nvPr/>
          </p:nvSpPr>
          <p:spPr>
            <a:xfrm>
              <a:off x="6207658" y="4075459"/>
              <a:ext cx="1818755" cy="1582829"/>
            </a:xfrm>
            <a:prstGeom prst="ellipse">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1"/>
              <a:tileRect/>
            </a:grad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a:lstStyle/>
            <a:p>
              <a:pPr algn="ctr"/>
              <a:r>
                <a:rPr lang="en-US" sz="2000" dirty="0"/>
                <a:t>Physical</a:t>
              </a:r>
            </a:p>
            <a:p>
              <a:pPr algn="ctr"/>
              <a:r>
                <a:rPr lang="en-US" sz="2000" dirty="0"/>
                <a:t>Reactions/Behavior</a:t>
              </a:r>
            </a:p>
          </p:txBody>
        </p:sp>
      </p:grpSp>
      <p:sp>
        <p:nvSpPr>
          <p:cNvPr id="11" name="TextBox 10">
            <a:extLst>
              <a:ext uri="{FF2B5EF4-FFF2-40B4-BE49-F238E27FC236}">
                <a16:creationId xmlns:a16="http://schemas.microsoft.com/office/drawing/2014/main" id="{21508141-BEBE-4E4E-87A7-D3A4D66EC2DF}"/>
              </a:ext>
            </a:extLst>
          </p:cNvPr>
          <p:cNvSpPr txBox="1"/>
          <p:nvPr/>
        </p:nvSpPr>
        <p:spPr>
          <a:xfrm>
            <a:off x="3451033" y="1804282"/>
            <a:ext cx="2686424" cy="954099"/>
          </a:xfrm>
          <a:prstGeom prst="rect">
            <a:avLst/>
          </a:prstGeom>
          <a:noFill/>
        </p:spPr>
        <p:txBody>
          <a:bodyPr wrap="none" lIns="91432" tIns="45716" rIns="91432" bIns="45716" rtlCol="0">
            <a:spAutoFit/>
          </a:bodyPr>
          <a:lstStyle/>
          <a:p>
            <a:pPr algn="ctr"/>
            <a:r>
              <a:rPr lang="en-US" sz="2800" b="1" dirty="0">
                <a:solidFill>
                  <a:srgbClr val="008000"/>
                </a:solidFill>
              </a:rPr>
              <a:t>What you think </a:t>
            </a:r>
          </a:p>
          <a:p>
            <a:pPr algn="ctr"/>
            <a:r>
              <a:rPr lang="en-US" sz="2800" b="1" dirty="0">
                <a:solidFill>
                  <a:srgbClr val="008000"/>
                </a:solidFill>
              </a:rPr>
              <a:t>about that event</a:t>
            </a:r>
            <a:endParaRPr lang="en-US" sz="2800" dirty="0">
              <a:solidFill>
                <a:srgbClr val="008000"/>
              </a:solidFill>
            </a:endParaRPr>
          </a:p>
        </p:txBody>
      </p:sp>
    </p:spTree>
    <p:extLst>
      <p:ext uri="{BB962C8B-B14F-4D97-AF65-F5344CB8AC3E}">
        <p14:creationId xmlns:p14="http://schemas.microsoft.com/office/powerpoint/2010/main" val="356633881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14CB5-2B73-8E49-BCC7-E3774B1CDC4F}"/>
              </a:ext>
            </a:extLst>
          </p:cNvPr>
          <p:cNvSpPr>
            <a:spLocks noGrp="1"/>
          </p:cNvSpPr>
          <p:nvPr>
            <p:ph type="title"/>
          </p:nvPr>
        </p:nvSpPr>
        <p:spPr/>
        <p:txBody>
          <a:bodyPr/>
          <a:lstStyle/>
          <a:p>
            <a:r>
              <a:rPr lang="en-US" dirty="0"/>
              <a:t>Understanding Thoughts and Reactions</a:t>
            </a:r>
          </a:p>
        </p:txBody>
      </p:sp>
    </p:spTree>
    <p:extLst>
      <p:ext uri="{BB962C8B-B14F-4D97-AF65-F5344CB8AC3E}">
        <p14:creationId xmlns:p14="http://schemas.microsoft.com/office/powerpoint/2010/main" val="1825105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Activity: </a:t>
            </a:r>
            <a:br>
              <a:rPr lang="en-US" dirty="0"/>
            </a:br>
            <a:r>
              <a:rPr lang="en-US" sz="3600" dirty="0"/>
              <a:t>Understanding Emotions and Reactions</a:t>
            </a:r>
          </a:p>
        </p:txBody>
      </p:sp>
      <p:sp>
        <p:nvSpPr>
          <p:cNvPr id="3" name="Content Placeholder 2"/>
          <p:cNvSpPr>
            <a:spLocks noGrp="1"/>
          </p:cNvSpPr>
          <p:nvPr>
            <p:ph idx="1"/>
          </p:nvPr>
        </p:nvSpPr>
        <p:spPr/>
        <p:txBody>
          <a:bodyPr>
            <a:normAutofit lnSpcReduction="10000"/>
          </a:bodyPr>
          <a:lstStyle/>
          <a:p>
            <a:r>
              <a:rPr lang="en-US" dirty="0"/>
              <a:t>Work in a small group to categorize the cards in front of you.</a:t>
            </a:r>
          </a:p>
          <a:p>
            <a:r>
              <a:rPr lang="en-US" dirty="0"/>
              <a:t>Events are labeled (E)</a:t>
            </a:r>
          </a:p>
          <a:p>
            <a:r>
              <a:rPr lang="en-US" dirty="0"/>
              <a:t>Sort the cards into the correct piles:</a:t>
            </a:r>
          </a:p>
          <a:p>
            <a:pPr lvl="1"/>
            <a:r>
              <a:rPr lang="en-US" dirty="0"/>
              <a:t>Thoughts about the event</a:t>
            </a:r>
          </a:p>
          <a:p>
            <a:pPr lvl="1"/>
            <a:r>
              <a:rPr lang="en-US" dirty="0"/>
              <a:t>Emotional reactions</a:t>
            </a:r>
          </a:p>
          <a:p>
            <a:pPr lvl="1"/>
            <a:r>
              <a:rPr lang="en-US" dirty="0"/>
              <a:t>Physical reactions</a:t>
            </a:r>
          </a:p>
          <a:p>
            <a:endParaRPr lang="en-US" dirty="0"/>
          </a:p>
        </p:txBody>
      </p:sp>
    </p:spTree>
    <p:extLst>
      <p:ext uri="{BB962C8B-B14F-4D97-AF65-F5344CB8AC3E}">
        <p14:creationId xmlns:p14="http://schemas.microsoft.com/office/powerpoint/2010/main" val="2911453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8393" y="1600200"/>
            <a:ext cx="7985760" cy="4525963"/>
          </a:xfrm>
        </p:spPr>
        <p:txBody>
          <a:bodyPr/>
          <a:lstStyle/>
          <a:p>
            <a:pPr marL="0" indent="0">
              <a:buNone/>
            </a:pPr>
            <a:endParaRPr lang="en-US" dirty="0"/>
          </a:p>
          <a:p>
            <a:pPr marL="0" indent="0" algn="ctr">
              <a:buNone/>
            </a:pPr>
            <a:r>
              <a:rPr lang="en-US" dirty="0">
                <a:latin typeface="Avenir Roman" panose="02000503020000020003" pitchFamily="2" charset="0"/>
              </a:rPr>
              <a:t>Were there any challenges in identifying the thoughts versus physical or emotional reactions?</a:t>
            </a:r>
          </a:p>
          <a:p>
            <a:endParaRPr lang="en-US" dirty="0"/>
          </a:p>
        </p:txBody>
      </p:sp>
      <p:sp>
        <p:nvSpPr>
          <p:cNvPr id="4" name="Title 1">
            <a:extLst>
              <a:ext uri="{FF2B5EF4-FFF2-40B4-BE49-F238E27FC236}">
                <a16:creationId xmlns:a16="http://schemas.microsoft.com/office/drawing/2014/main" id="{F16601E1-BEAE-0D42-9467-CE0A88740016}"/>
              </a:ext>
            </a:extLst>
          </p:cNvPr>
          <p:cNvSpPr>
            <a:spLocks noGrp="1"/>
          </p:cNvSpPr>
          <p:nvPr>
            <p:ph type="title"/>
          </p:nvPr>
        </p:nvSpPr>
        <p:spPr>
          <a:xfrm>
            <a:off x="0" y="255422"/>
            <a:ext cx="9144000" cy="1143000"/>
          </a:xfrm>
        </p:spPr>
        <p:txBody>
          <a:bodyPr>
            <a:normAutofit/>
          </a:bodyPr>
          <a:lstStyle/>
          <a:p>
            <a:r>
              <a:rPr lang="en-US" dirty="0"/>
              <a:t>Debrief</a:t>
            </a:r>
          </a:p>
        </p:txBody>
      </p:sp>
    </p:spTree>
    <p:extLst>
      <p:ext uri="{BB962C8B-B14F-4D97-AF65-F5344CB8AC3E}">
        <p14:creationId xmlns:p14="http://schemas.microsoft.com/office/powerpoint/2010/main" val="41999582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5C0105C0F158E346891CEA65D75281BA" ma:contentTypeVersion="0" ma:contentTypeDescription="Create a new document." ma:contentTypeScope="" ma:versionID="c33a3e5d09dab67ed381b29cde3f4a96">
  <xsd:schema xmlns:xsd="http://www.w3.org/2001/XMLSchema" xmlns:xs="http://www.w3.org/2001/XMLSchema" xmlns:p="http://schemas.microsoft.com/office/2006/metadata/properties" xmlns:ns2="5cbdda85-93df-4f67-beda-b931f93d828b" targetNamespace="http://schemas.microsoft.com/office/2006/metadata/properties" ma:root="true" ma:fieldsID="70cf5f88e32102790aee9cf3274a3063" ns2:_="">
    <xsd:import namespace="5cbdda85-93df-4f67-beda-b931f93d828b"/>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bdda85-93df-4f67-beda-b931f93d828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Question"/>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5cbdda85-93df-4f67-beda-b931f93d828b">2YEKMHWQQPZK-1448322674-1570</_dlc_DocId>
    <_dlc_DocIdUrl xmlns="5cbdda85-93df-4f67-beda-b931f93d828b">
      <Url>https://52tymx-wps-201p:8014/AFPC/DPF/DPFF/Resilience/_layouts/DocIdRedir.aspx?ID=2YEKMHWQQPZK-1448322674-1570</Url>
      <Description>2YEKMHWQQPZK-1448322674-1570</Description>
    </_dlc_DocIdUrl>
  </documentManagement>
</p:properties>
</file>

<file path=customXml/itemProps1.xml><?xml version="1.0" encoding="utf-8"?>
<ds:datastoreItem xmlns:ds="http://schemas.openxmlformats.org/officeDocument/2006/customXml" ds:itemID="{60E0E607-F947-4FE9-B23D-1CD789185CDF}">
  <ds:schemaRefs>
    <ds:schemaRef ds:uri="http://schemas.microsoft.com/sharepoint/events"/>
  </ds:schemaRefs>
</ds:datastoreItem>
</file>

<file path=customXml/itemProps2.xml><?xml version="1.0" encoding="utf-8"?>
<ds:datastoreItem xmlns:ds="http://schemas.openxmlformats.org/officeDocument/2006/customXml" ds:itemID="{49B315DA-44F0-42B8-BDC5-EE63AAD27B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bdda85-93df-4f67-beda-b931f93d82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3DBFB4-1718-4479-8037-606E7C2DDDD0}">
  <ds:schemaRefs>
    <ds:schemaRef ds:uri="http://schemas.microsoft.com/sharepoint/v3/contenttype/forms"/>
  </ds:schemaRefs>
</ds:datastoreItem>
</file>

<file path=customXml/itemProps4.xml><?xml version="1.0" encoding="utf-8"?>
<ds:datastoreItem xmlns:ds="http://schemas.openxmlformats.org/officeDocument/2006/customXml" ds:itemID="{D299BC65-3D26-4D9E-91D7-9DE971B21407}">
  <ds:schemaRefs>
    <ds:schemaRef ds:uri="http://schemas.microsoft.com/office/2006/documentManagement/types"/>
    <ds:schemaRef ds:uri="http://schemas.microsoft.com/office/infopath/2007/PartnerControls"/>
    <ds:schemaRef ds:uri="5cbdda85-93df-4f67-beda-b931f93d828b"/>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162223</TotalTime>
  <Words>2318</Words>
  <Application>Microsoft Office PowerPoint</Application>
  <PresentationFormat>On-screen Show (4:3)</PresentationFormat>
  <Paragraphs>257</Paragraphs>
  <Slides>18</Slides>
  <Notes>17</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18</vt:i4>
      </vt:variant>
    </vt:vector>
  </HeadingPairs>
  <TitlesOfParts>
    <vt:vector size="34" baseType="lpstr">
      <vt:lpstr>Arial</vt:lpstr>
      <vt:lpstr>Avenir Black</vt:lpstr>
      <vt:lpstr>Avenir Book</vt:lpstr>
      <vt:lpstr>Avenir Heavy</vt:lpstr>
      <vt:lpstr>Avenir Light</vt:lpstr>
      <vt:lpstr>Avenir Medium</vt:lpstr>
      <vt:lpstr>Avenir Roman</vt:lpstr>
      <vt:lpstr>Calibri</vt:lpstr>
      <vt:lpstr>Cambria</vt:lpstr>
      <vt:lpstr>Courier New</vt:lpstr>
      <vt:lpstr>Garamond</vt:lpstr>
      <vt:lpstr>Helvetica Neue Thin</vt:lpstr>
      <vt:lpstr>icomoonjill</vt:lpstr>
      <vt:lpstr>Quicksand Regular</vt:lpstr>
      <vt:lpstr>Wingdings</vt:lpstr>
      <vt:lpstr>Office Theme</vt:lpstr>
      <vt:lpstr>PowerPoint Presentation</vt:lpstr>
      <vt:lpstr>How Does ReFrame Help You?</vt:lpstr>
      <vt:lpstr>Myth: EventReaction</vt:lpstr>
      <vt:lpstr>Myth: EventReaction</vt:lpstr>
      <vt:lpstr>Reality: EventThoughtsReaction</vt:lpstr>
      <vt:lpstr>PowerPoint Presentation</vt:lpstr>
      <vt:lpstr>Understanding Thoughts and Reactions</vt:lpstr>
      <vt:lpstr>Activity:  Understanding Emotions and Reactions</vt:lpstr>
      <vt:lpstr>Debrief</vt:lpstr>
      <vt:lpstr>Was my reaction harmful?</vt:lpstr>
      <vt:lpstr>When to Use ReFrame</vt:lpstr>
      <vt:lpstr>Use Re-frame in the moment to slow down</vt:lpstr>
      <vt:lpstr>ReFrame</vt:lpstr>
      <vt:lpstr>Activity: ReFrame</vt:lpstr>
      <vt:lpstr>Activity: ReFrame</vt:lpstr>
      <vt:lpstr>Debrief</vt:lpstr>
      <vt:lpstr>Review: ReFrame</vt:lpstr>
      <vt:lpstr>PowerPoint Presentation</vt:lpstr>
    </vt:vector>
  </TitlesOfParts>
  <Company>3 Flights,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 ANTONISHAK</dc:creator>
  <cp:lastModifiedBy>JAMES, SUZANNE L GS-12 USAF PACAF 36 WG/CVB</cp:lastModifiedBy>
  <cp:revision>1229</cp:revision>
  <cp:lastPrinted>2018-07-07T15:15:16Z</cp:lastPrinted>
  <dcterms:created xsi:type="dcterms:W3CDTF">2012-08-02T00:26:58Z</dcterms:created>
  <dcterms:modified xsi:type="dcterms:W3CDTF">2019-05-06T03:51:26Z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0x0101005C0105C0F158E346891CEA65D75281BA</vt:lpwstr>
  </property>
  <property fmtid="{D5CDD505-2E9C-101B-9397-08002B2CF9AE}" pid="3" name="_dlc_DocIdItemGuid">
    <vt:lpwstr>a6053d74-5c71-49a5-9ae7-1776642b2305</vt:lpwstr>
  </property>
</Properties>
</file>